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68"/>
  </p:notesMasterIdLst>
  <p:handoutMasterIdLst>
    <p:handoutMasterId r:id="rId69"/>
  </p:handoutMasterIdLst>
  <p:sldIdLst>
    <p:sldId id="320" r:id="rId2"/>
    <p:sldId id="321" r:id="rId3"/>
    <p:sldId id="372" r:id="rId4"/>
    <p:sldId id="392" r:id="rId5"/>
    <p:sldId id="391" r:id="rId6"/>
    <p:sldId id="393" r:id="rId7"/>
    <p:sldId id="394" r:id="rId8"/>
    <p:sldId id="395" r:id="rId9"/>
    <p:sldId id="396" r:id="rId10"/>
    <p:sldId id="397" r:id="rId11"/>
    <p:sldId id="398" r:id="rId12"/>
    <p:sldId id="399" r:id="rId13"/>
    <p:sldId id="375" r:id="rId14"/>
    <p:sldId id="384" r:id="rId15"/>
    <p:sldId id="385" r:id="rId16"/>
    <p:sldId id="386" r:id="rId17"/>
    <p:sldId id="387" r:id="rId18"/>
    <p:sldId id="389" r:id="rId19"/>
    <p:sldId id="390" r:id="rId20"/>
    <p:sldId id="400" r:id="rId21"/>
    <p:sldId id="401" r:id="rId22"/>
    <p:sldId id="402" r:id="rId23"/>
    <p:sldId id="403" r:id="rId24"/>
    <p:sldId id="404" r:id="rId25"/>
    <p:sldId id="405" r:id="rId26"/>
    <p:sldId id="406" r:id="rId27"/>
    <p:sldId id="407" r:id="rId28"/>
    <p:sldId id="408" r:id="rId29"/>
    <p:sldId id="409" r:id="rId30"/>
    <p:sldId id="410" r:id="rId31"/>
    <p:sldId id="411" r:id="rId32"/>
    <p:sldId id="412" r:id="rId33"/>
    <p:sldId id="413" r:id="rId34"/>
    <p:sldId id="414" r:id="rId35"/>
    <p:sldId id="415" r:id="rId36"/>
    <p:sldId id="416" r:id="rId37"/>
    <p:sldId id="417" r:id="rId38"/>
    <p:sldId id="418" r:id="rId39"/>
    <p:sldId id="443" r:id="rId40"/>
    <p:sldId id="446" r:id="rId41"/>
    <p:sldId id="445" r:id="rId42"/>
    <p:sldId id="444" r:id="rId43"/>
    <p:sldId id="430" r:id="rId44"/>
    <p:sldId id="431" r:id="rId45"/>
    <p:sldId id="432" r:id="rId46"/>
    <p:sldId id="433" r:id="rId47"/>
    <p:sldId id="434" r:id="rId48"/>
    <p:sldId id="437" r:id="rId49"/>
    <p:sldId id="436" r:id="rId50"/>
    <p:sldId id="435" r:id="rId51"/>
    <p:sldId id="442" r:id="rId52"/>
    <p:sldId id="441" r:id="rId53"/>
    <p:sldId id="440" r:id="rId54"/>
    <p:sldId id="439" r:id="rId55"/>
    <p:sldId id="419" r:id="rId56"/>
    <p:sldId id="420" r:id="rId57"/>
    <p:sldId id="421" r:id="rId58"/>
    <p:sldId id="422" r:id="rId59"/>
    <p:sldId id="423" r:id="rId60"/>
    <p:sldId id="424" r:id="rId61"/>
    <p:sldId id="427" r:id="rId62"/>
    <p:sldId id="425" r:id="rId63"/>
    <p:sldId id="426" r:id="rId64"/>
    <p:sldId id="370" r:id="rId65"/>
    <p:sldId id="428" r:id="rId66"/>
    <p:sldId id="447" r:id="rId67"/>
  </p:sldIdLst>
  <p:sldSz cx="12192000" cy="6858000"/>
  <p:notesSz cx="6858000" cy="9144000"/>
  <p:embeddedFontLst>
    <p:embeddedFont>
      <p:font typeface="OpenDyslexic" panose="020B0604020202020204" charset="0"/>
      <p:regular r:id="rId70"/>
      <p:bold r:id="rId71"/>
      <p:italic r:id="rId72"/>
      <p:boldItalic r:id="rId73"/>
    </p:embeddedFont>
    <p:embeddedFont>
      <p:font typeface="Calibri" panose="020F0502020204030204" pitchFamily="34" charset="0"/>
      <p:regular r:id="rId74"/>
      <p:bold r:id="rId75"/>
      <p:italic r:id="rId76"/>
      <p:boldItalic r:id="rId77"/>
    </p:embeddedFont>
    <p:embeddedFont>
      <p:font typeface="Lato Light" panose="020F0302020204030203" pitchFamily="34" charset="0"/>
      <p:regular r:id="rId78"/>
    </p:embeddedFont>
    <p:embeddedFont>
      <p:font typeface="Muli" panose="020B0604020202020204" charset="0"/>
      <p:regular r:id="rId79"/>
      <p:bold r:id="rId80"/>
      <p:italic r:id="rId81"/>
      <p:boldItalic r:id="rId82"/>
    </p:embeddedFont>
    <p:embeddedFont>
      <p:font typeface="OpenDyslexicAlta" panose="020B0604020202020204" charset="0"/>
      <p:regular r:id="rId83"/>
      <p:bold r:id="rId84"/>
      <p:italic r:id="rId85"/>
      <p:boldItalic r:id="rId86"/>
    </p:embeddedFont>
    <p:embeddedFont>
      <p:font typeface="Lato" panose="020F0502020204030203" pitchFamily="34" charset="0"/>
      <p:regular r:id="rId87"/>
      <p:bold r:id="rId8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D39701"/>
    <a:srgbClr val="F337C7"/>
    <a:srgbClr val="7957D5"/>
    <a:srgbClr val="3273DC"/>
    <a:srgbClr val="23D160"/>
    <a:srgbClr val="FFDD57"/>
    <a:srgbClr val="EB9E30"/>
    <a:srgbClr val="209CE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3" autoAdjust="0"/>
    <p:restoredTop sz="87959" autoAdjust="0"/>
  </p:normalViewPr>
  <p:slideViewPr>
    <p:cSldViewPr snapToGrid="0" snapToObjects="1">
      <p:cViewPr varScale="1">
        <p:scale>
          <a:sx n="70" d="100"/>
          <a:sy n="70" d="100"/>
        </p:scale>
        <p:origin x="-924" y="-96"/>
      </p:cViewPr>
      <p:guideLst>
        <p:guide orient="horz" pos="2160"/>
        <p:guide pos="3817"/>
      </p:guideLst>
    </p:cSldViewPr>
  </p:slideViewPr>
  <p:outlineViewPr>
    <p:cViewPr>
      <p:scale>
        <a:sx n="33" d="100"/>
        <a:sy n="33" d="100"/>
      </p:scale>
      <p:origin x="0" y="-65296"/>
    </p:cViewPr>
  </p:outlineViewPr>
  <p:notesTextViewPr>
    <p:cViewPr>
      <p:scale>
        <a:sx n="75" d="100"/>
        <a:sy n="75" d="100"/>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84" Type="http://schemas.openxmlformats.org/officeDocument/2006/relationships/font" Target="fonts/font15.fntdata"/><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5.fntdata"/><Relationship Id="rId79" Type="http://schemas.openxmlformats.org/officeDocument/2006/relationships/font" Target="fonts/font10.fntdata"/><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77"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3.fntdata"/><Relationship Id="rId80" Type="http://schemas.openxmlformats.org/officeDocument/2006/relationships/font" Target="fonts/font11.fntdata"/><Relationship Id="rId85" Type="http://schemas.openxmlformats.org/officeDocument/2006/relationships/font" Target="fonts/font1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1.fntdata"/><Relationship Id="rId75" Type="http://schemas.openxmlformats.org/officeDocument/2006/relationships/font" Target="fonts/font6.fntdata"/><Relationship Id="rId83" Type="http://schemas.openxmlformats.org/officeDocument/2006/relationships/font" Target="fonts/font14.fntdata"/><Relationship Id="rId88" Type="http://schemas.openxmlformats.org/officeDocument/2006/relationships/font" Target="fonts/font19.fntdata"/><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4.fntdata"/><Relationship Id="rId78" Type="http://schemas.openxmlformats.org/officeDocument/2006/relationships/font" Target="fonts/font9.fntdata"/><Relationship Id="rId81" Type="http://schemas.openxmlformats.org/officeDocument/2006/relationships/font" Target="fonts/font12.fntdata"/><Relationship Id="rId86"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7.fntdata"/><Relationship Id="rId7" Type="http://schemas.openxmlformats.org/officeDocument/2006/relationships/slide" Target="slides/slide6.xml"/><Relationship Id="rId71" Type="http://schemas.openxmlformats.org/officeDocument/2006/relationships/font" Target="fonts/font2.fntdata"/><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18.fntdata"/><Relationship Id="rId61" Type="http://schemas.openxmlformats.org/officeDocument/2006/relationships/slide" Target="slides/slide60.xml"/><Relationship Id="rId82" Type="http://schemas.openxmlformats.org/officeDocument/2006/relationships/font" Target="fonts/font13.fntdata"/><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a16="http://schemas.microsoft.com/office/drawing/2014/main" xmlns=""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a16="http://schemas.microsoft.com/office/drawing/2014/main" xmlns=""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3524128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1743056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665072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2786100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31342950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1283871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490936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24814014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39996803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40885884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1837717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14974298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5136265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734218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42585570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23789128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27564880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898651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30712968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32155273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33675751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3506590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32863474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26560583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24246583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42005716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35</a:t>
            </a:fld>
            <a:endParaRPr lang="en-GB"/>
          </a:p>
        </p:txBody>
      </p:sp>
    </p:spTree>
    <p:extLst>
      <p:ext uri="{BB962C8B-B14F-4D97-AF65-F5344CB8AC3E}">
        <p14:creationId xmlns:p14="http://schemas.microsoft.com/office/powerpoint/2010/main" val="36893514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36</a:t>
            </a:fld>
            <a:endParaRPr lang="en-GB"/>
          </a:p>
        </p:txBody>
      </p:sp>
    </p:spTree>
    <p:extLst>
      <p:ext uri="{BB962C8B-B14F-4D97-AF65-F5344CB8AC3E}">
        <p14:creationId xmlns:p14="http://schemas.microsoft.com/office/powerpoint/2010/main" val="24198520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37</a:t>
            </a:fld>
            <a:endParaRPr lang="en-GB"/>
          </a:p>
        </p:txBody>
      </p:sp>
    </p:spTree>
    <p:extLst>
      <p:ext uri="{BB962C8B-B14F-4D97-AF65-F5344CB8AC3E}">
        <p14:creationId xmlns:p14="http://schemas.microsoft.com/office/powerpoint/2010/main" val="39758420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38</a:t>
            </a:fld>
            <a:endParaRPr lang="en-GB"/>
          </a:p>
        </p:txBody>
      </p:sp>
    </p:spTree>
    <p:extLst>
      <p:ext uri="{BB962C8B-B14F-4D97-AF65-F5344CB8AC3E}">
        <p14:creationId xmlns:p14="http://schemas.microsoft.com/office/powerpoint/2010/main" val="23558640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39</a:t>
            </a:fld>
            <a:endParaRPr lang="en-GB"/>
          </a:p>
        </p:txBody>
      </p:sp>
    </p:spTree>
    <p:extLst>
      <p:ext uri="{BB962C8B-B14F-4D97-AF65-F5344CB8AC3E}">
        <p14:creationId xmlns:p14="http://schemas.microsoft.com/office/powerpoint/2010/main" val="40433800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40</a:t>
            </a:fld>
            <a:endParaRPr lang="en-GB"/>
          </a:p>
        </p:txBody>
      </p:sp>
    </p:spTree>
    <p:extLst>
      <p:ext uri="{BB962C8B-B14F-4D97-AF65-F5344CB8AC3E}">
        <p14:creationId xmlns:p14="http://schemas.microsoft.com/office/powerpoint/2010/main" val="7512763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41</a:t>
            </a:fld>
            <a:endParaRPr lang="en-GB"/>
          </a:p>
        </p:txBody>
      </p:sp>
    </p:spTree>
    <p:extLst>
      <p:ext uri="{BB962C8B-B14F-4D97-AF65-F5344CB8AC3E}">
        <p14:creationId xmlns:p14="http://schemas.microsoft.com/office/powerpoint/2010/main" val="1223746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40557249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42</a:t>
            </a:fld>
            <a:endParaRPr lang="en-GB"/>
          </a:p>
        </p:txBody>
      </p:sp>
    </p:spTree>
    <p:extLst>
      <p:ext uri="{BB962C8B-B14F-4D97-AF65-F5344CB8AC3E}">
        <p14:creationId xmlns:p14="http://schemas.microsoft.com/office/powerpoint/2010/main" val="36064154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43</a:t>
            </a:fld>
            <a:endParaRPr lang="en-GB"/>
          </a:p>
        </p:txBody>
      </p:sp>
    </p:spTree>
    <p:extLst>
      <p:ext uri="{BB962C8B-B14F-4D97-AF65-F5344CB8AC3E}">
        <p14:creationId xmlns:p14="http://schemas.microsoft.com/office/powerpoint/2010/main" val="6253891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44</a:t>
            </a:fld>
            <a:endParaRPr lang="en-GB"/>
          </a:p>
        </p:txBody>
      </p:sp>
    </p:spTree>
    <p:extLst>
      <p:ext uri="{BB962C8B-B14F-4D97-AF65-F5344CB8AC3E}">
        <p14:creationId xmlns:p14="http://schemas.microsoft.com/office/powerpoint/2010/main" val="27003137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45</a:t>
            </a:fld>
            <a:endParaRPr lang="en-GB"/>
          </a:p>
        </p:txBody>
      </p:sp>
    </p:spTree>
    <p:extLst>
      <p:ext uri="{BB962C8B-B14F-4D97-AF65-F5344CB8AC3E}">
        <p14:creationId xmlns:p14="http://schemas.microsoft.com/office/powerpoint/2010/main" val="19784912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46</a:t>
            </a:fld>
            <a:endParaRPr lang="en-GB"/>
          </a:p>
        </p:txBody>
      </p:sp>
    </p:spTree>
    <p:extLst>
      <p:ext uri="{BB962C8B-B14F-4D97-AF65-F5344CB8AC3E}">
        <p14:creationId xmlns:p14="http://schemas.microsoft.com/office/powerpoint/2010/main" val="22358754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47</a:t>
            </a:fld>
            <a:endParaRPr lang="en-GB"/>
          </a:p>
        </p:txBody>
      </p:sp>
    </p:spTree>
    <p:extLst>
      <p:ext uri="{BB962C8B-B14F-4D97-AF65-F5344CB8AC3E}">
        <p14:creationId xmlns:p14="http://schemas.microsoft.com/office/powerpoint/2010/main" val="335931124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48</a:t>
            </a:fld>
            <a:endParaRPr lang="en-GB"/>
          </a:p>
        </p:txBody>
      </p:sp>
    </p:spTree>
    <p:extLst>
      <p:ext uri="{BB962C8B-B14F-4D97-AF65-F5344CB8AC3E}">
        <p14:creationId xmlns:p14="http://schemas.microsoft.com/office/powerpoint/2010/main" val="5062266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49</a:t>
            </a:fld>
            <a:endParaRPr lang="en-GB"/>
          </a:p>
        </p:txBody>
      </p:sp>
    </p:spTree>
    <p:extLst>
      <p:ext uri="{BB962C8B-B14F-4D97-AF65-F5344CB8AC3E}">
        <p14:creationId xmlns:p14="http://schemas.microsoft.com/office/powerpoint/2010/main" val="36262820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50</a:t>
            </a:fld>
            <a:endParaRPr lang="en-GB"/>
          </a:p>
        </p:txBody>
      </p:sp>
    </p:spTree>
    <p:extLst>
      <p:ext uri="{BB962C8B-B14F-4D97-AF65-F5344CB8AC3E}">
        <p14:creationId xmlns:p14="http://schemas.microsoft.com/office/powerpoint/2010/main" val="5392999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51</a:t>
            </a:fld>
            <a:endParaRPr lang="en-GB"/>
          </a:p>
        </p:txBody>
      </p:sp>
    </p:spTree>
    <p:extLst>
      <p:ext uri="{BB962C8B-B14F-4D97-AF65-F5344CB8AC3E}">
        <p14:creationId xmlns:p14="http://schemas.microsoft.com/office/powerpoint/2010/main" val="4157566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2270825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52</a:t>
            </a:fld>
            <a:endParaRPr lang="en-GB"/>
          </a:p>
        </p:txBody>
      </p:sp>
    </p:spTree>
    <p:extLst>
      <p:ext uri="{BB962C8B-B14F-4D97-AF65-F5344CB8AC3E}">
        <p14:creationId xmlns:p14="http://schemas.microsoft.com/office/powerpoint/2010/main" val="31494460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53</a:t>
            </a:fld>
            <a:endParaRPr lang="en-GB"/>
          </a:p>
        </p:txBody>
      </p:sp>
    </p:spTree>
    <p:extLst>
      <p:ext uri="{BB962C8B-B14F-4D97-AF65-F5344CB8AC3E}">
        <p14:creationId xmlns:p14="http://schemas.microsoft.com/office/powerpoint/2010/main" val="399261720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54</a:t>
            </a:fld>
            <a:endParaRPr lang="en-GB"/>
          </a:p>
        </p:txBody>
      </p:sp>
    </p:spTree>
    <p:extLst>
      <p:ext uri="{BB962C8B-B14F-4D97-AF65-F5344CB8AC3E}">
        <p14:creationId xmlns:p14="http://schemas.microsoft.com/office/powerpoint/2010/main" val="94457613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55</a:t>
            </a:fld>
            <a:endParaRPr lang="en-GB"/>
          </a:p>
        </p:txBody>
      </p:sp>
    </p:spTree>
    <p:extLst>
      <p:ext uri="{BB962C8B-B14F-4D97-AF65-F5344CB8AC3E}">
        <p14:creationId xmlns:p14="http://schemas.microsoft.com/office/powerpoint/2010/main" val="295948692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56</a:t>
            </a:fld>
            <a:endParaRPr lang="en-GB"/>
          </a:p>
        </p:txBody>
      </p:sp>
    </p:spTree>
    <p:extLst>
      <p:ext uri="{BB962C8B-B14F-4D97-AF65-F5344CB8AC3E}">
        <p14:creationId xmlns:p14="http://schemas.microsoft.com/office/powerpoint/2010/main" val="51101465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57</a:t>
            </a:fld>
            <a:endParaRPr lang="en-GB"/>
          </a:p>
        </p:txBody>
      </p:sp>
    </p:spTree>
    <p:extLst>
      <p:ext uri="{BB962C8B-B14F-4D97-AF65-F5344CB8AC3E}">
        <p14:creationId xmlns:p14="http://schemas.microsoft.com/office/powerpoint/2010/main" val="42882916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58</a:t>
            </a:fld>
            <a:endParaRPr lang="en-GB"/>
          </a:p>
        </p:txBody>
      </p:sp>
    </p:spTree>
    <p:extLst>
      <p:ext uri="{BB962C8B-B14F-4D97-AF65-F5344CB8AC3E}">
        <p14:creationId xmlns:p14="http://schemas.microsoft.com/office/powerpoint/2010/main" val="288442564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59</a:t>
            </a:fld>
            <a:endParaRPr lang="en-GB"/>
          </a:p>
        </p:txBody>
      </p:sp>
    </p:spTree>
    <p:extLst>
      <p:ext uri="{BB962C8B-B14F-4D97-AF65-F5344CB8AC3E}">
        <p14:creationId xmlns:p14="http://schemas.microsoft.com/office/powerpoint/2010/main" val="242833190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60</a:t>
            </a:fld>
            <a:endParaRPr lang="en-GB"/>
          </a:p>
        </p:txBody>
      </p:sp>
    </p:spTree>
    <p:extLst>
      <p:ext uri="{BB962C8B-B14F-4D97-AF65-F5344CB8AC3E}">
        <p14:creationId xmlns:p14="http://schemas.microsoft.com/office/powerpoint/2010/main" val="2338251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61</a:t>
            </a:fld>
            <a:endParaRPr lang="en-GB"/>
          </a:p>
        </p:txBody>
      </p:sp>
    </p:spTree>
    <p:extLst>
      <p:ext uri="{BB962C8B-B14F-4D97-AF65-F5344CB8AC3E}">
        <p14:creationId xmlns:p14="http://schemas.microsoft.com/office/powerpoint/2010/main" val="4169602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285345097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62</a:t>
            </a:fld>
            <a:endParaRPr lang="en-GB"/>
          </a:p>
        </p:txBody>
      </p:sp>
    </p:spTree>
    <p:extLst>
      <p:ext uri="{BB962C8B-B14F-4D97-AF65-F5344CB8AC3E}">
        <p14:creationId xmlns:p14="http://schemas.microsoft.com/office/powerpoint/2010/main" val="94834247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Each digit’s counter stays in the same column, but each counter goes up the chart by the same number of rows as it’s multiplied!</a:t>
            </a:r>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63</a:t>
            </a:fld>
            <a:endParaRPr lang="en-GB"/>
          </a:p>
        </p:txBody>
      </p:sp>
    </p:spTree>
    <p:extLst>
      <p:ext uri="{BB962C8B-B14F-4D97-AF65-F5344CB8AC3E}">
        <p14:creationId xmlns:p14="http://schemas.microsoft.com/office/powerpoint/2010/main" val="51123350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64</a:t>
            </a:fld>
            <a:endParaRPr lang="en-GB"/>
          </a:p>
        </p:txBody>
      </p:sp>
    </p:spTree>
    <p:extLst>
      <p:ext uri="{BB962C8B-B14F-4D97-AF65-F5344CB8AC3E}">
        <p14:creationId xmlns:p14="http://schemas.microsoft.com/office/powerpoint/2010/main" val="115250661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65</a:t>
            </a:fld>
            <a:endParaRPr lang="en-GB"/>
          </a:p>
        </p:txBody>
      </p:sp>
    </p:spTree>
    <p:extLst>
      <p:ext uri="{BB962C8B-B14F-4D97-AF65-F5344CB8AC3E}">
        <p14:creationId xmlns:p14="http://schemas.microsoft.com/office/powerpoint/2010/main" val="543814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536623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959097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8180336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a16="http://schemas.microsoft.com/office/drawing/2014/main" xmlns=""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a16="http://schemas.microsoft.com/office/drawing/2014/main" xmlns=""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a16="http://schemas.microsoft.com/office/drawing/2014/main" xmlns=""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a16="http://schemas.microsoft.com/office/drawing/2014/main" xmlns=""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a16="http://schemas.microsoft.com/office/drawing/2014/main" xmlns=""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a16="http://schemas.microsoft.com/office/drawing/2014/main" xmlns=""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a16="http://schemas.microsoft.com/office/drawing/2014/main" xmlns=""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4" name="Picture 13"/>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a16="http://schemas.microsoft.com/office/drawing/2014/main" xmlns=""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15/07/2020</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3.xml"/><Relationship Id="rId1" Type="http://schemas.openxmlformats.org/officeDocument/2006/relationships/slideLayout" Target="../slideLayouts/slideLayout4.xml"/><Relationship Id="rId4" Type="http://schemas.openxmlformats.org/officeDocument/2006/relationships/image" Target="../media/image11.emf"/></Relationships>
</file>

<file path=ppt/slides/_rels/slide5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4.xml"/><Relationship Id="rId1" Type="http://schemas.openxmlformats.org/officeDocument/2006/relationships/slideLayout" Target="../slideLayouts/slideLayout4.xml"/><Relationship Id="rId4" Type="http://schemas.openxmlformats.org/officeDocument/2006/relationships/image" Target="../media/image11.emf"/></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1.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2.xml"/><Relationship Id="rId1" Type="http://schemas.openxmlformats.org/officeDocument/2006/relationships/slideLayout" Target="../slideLayouts/slideLayout4.xml"/><Relationship Id="rId4" Type="http://schemas.openxmlformats.org/officeDocument/2006/relationships/image" Target="../media/image13.tiff"/></Relationships>
</file>

<file path=ppt/slides/_rels/slide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3.xml"/><Relationship Id="rId1" Type="http://schemas.openxmlformats.org/officeDocument/2006/relationships/slideLayout" Target="../slideLayouts/slideLayout4.xml"/><Relationship Id="rId4" Type="http://schemas.openxmlformats.org/officeDocument/2006/relationships/image" Target="../media/image13.tiff"/></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FDEECE2B-4F07-3243-A1BF-25C2CD33540E}"/>
              </a:ext>
            </a:extLst>
          </p:cNvPr>
          <p:cNvSpPr>
            <a:spLocks noGrp="1"/>
          </p:cNvSpPr>
          <p:nvPr>
            <p:ph type="subTitle" idx="1"/>
          </p:nvPr>
        </p:nvSpPr>
        <p:spPr/>
        <p:txBody>
          <a:bodyPr>
            <a:normAutofit fontScale="85000" lnSpcReduction="20000"/>
          </a:bodyPr>
          <a:lstStyle/>
          <a:p>
            <a:r>
              <a:rPr lang="en-GB" dirty="0"/>
              <a:t>Year 6 </a:t>
            </a:r>
            <a:br>
              <a:rPr lang="en-GB" dirty="0"/>
            </a:br>
            <a:r>
              <a:rPr lang="en-GB" dirty="0"/>
              <a:t>Spring Block 1: Decimals</a:t>
            </a:r>
          </a:p>
          <a:p>
            <a:r>
              <a:rPr lang="en-GB" dirty="0"/>
              <a:t>Lesson 2: To be able to multiply numbers with up to three decimal places by 10, 100 and 1,000</a:t>
            </a:r>
          </a:p>
        </p:txBody>
      </p:sp>
      <p:sp>
        <p:nvSpPr>
          <p:cNvPr id="3" name="Text Placeholder 2">
            <a:extLst>
              <a:ext uri="{FF2B5EF4-FFF2-40B4-BE49-F238E27FC236}">
                <a16:creationId xmlns:a16="http://schemas.microsoft.com/office/drawing/2014/main" xmlns="" id="{46096D93-4A8A-F349-8E04-EC67E07A6F7B}"/>
              </a:ext>
            </a:extLst>
          </p:cNvPr>
          <p:cNvSpPr>
            <a:spLocks noGrp="1"/>
          </p:cNvSpPr>
          <p:nvPr>
            <p:ph type="body" sz="quarter" idx="13"/>
          </p:nvPr>
        </p:nvSpPr>
        <p:spPr>
          <a:xfrm>
            <a:off x="3917911" y="6221692"/>
            <a:ext cx="3369375" cy="369332"/>
          </a:xfrm>
        </p:spPr>
        <p:txBody>
          <a:bodyPr>
            <a:normAutofit/>
          </a:bodyPr>
          <a:lstStyle/>
          <a:p>
            <a:r>
              <a:rPr lang="en-GB" dirty="0"/>
              <a:t>Block 1 – Decimals</a:t>
            </a:r>
          </a:p>
        </p:txBody>
      </p:sp>
      <p:sp>
        <p:nvSpPr>
          <p:cNvPr id="6" name="Text Placeholder 5">
            <a:extLst>
              <a:ext uri="{FF2B5EF4-FFF2-40B4-BE49-F238E27FC236}">
                <a16:creationId xmlns:a16="http://schemas.microsoft.com/office/drawing/2014/main" xmlns="" id="{BE0A8668-F4BF-FD46-97FE-DF79A2E595C7}"/>
              </a:ext>
            </a:extLst>
          </p:cNvPr>
          <p:cNvSpPr>
            <a:spLocks noGrp="1"/>
          </p:cNvSpPr>
          <p:nvPr>
            <p:ph type="body" sz="quarter" idx="14"/>
          </p:nvPr>
        </p:nvSpPr>
        <p:spPr/>
        <p:txBody>
          <a:bodyPr/>
          <a:lstStyle/>
          <a:p>
            <a:r>
              <a:rPr lang="en-GB" dirty="0"/>
              <a:t>2</a:t>
            </a:r>
          </a:p>
        </p:txBody>
      </p:sp>
      <p:pic>
        <p:nvPicPr>
          <p:cNvPr id="11" name="Picture 10">
            <a:extLst>
              <a:ext uri="{FF2B5EF4-FFF2-40B4-BE49-F238E27FC236}">
                <a16:creationId xmlns:a16="http://schemas.microsoft.com/office/drawing/2014/main" xmlns=""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a16="http://schemas.microsoft.com/office/drawing/2014/main" xmlns=""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a16="http://schemas.microsoft.com/office/drawing/2014/main" xmlns="" id="{EC9A0CFD-E109-4140-B996-30988653C01A}"/>
              </a:ext>
            </a:extLst>
          </p:cNvPr>
          <p:cNvPicPr>
            <a:picLocks noChangeAspect="1"/>
          </p:cNvPicPr>
          <p:nvPr/>
        </p:nvPicPr>
        <p:blipFill>
          <a:blip r:embed="rId4"/>
          <a:stretch>
            <a:fillRect/>
          </a:stretch>
        </p:blipFill>
        <p:spPr>
          <a:xfrm>
            <a:off x="-383038" y="-288436"/>
            <a:ext cx="1777758" cy="1637842"/>
          </a:xfrm>
          <a:prstGeom prst="rect">
            <a:avLst/>
          </a:prstGeom>
        </p:spPr>
      </p:pic>
      <p:pic>
        <p:nvPicPr>
          <p:cNvPr id="21" name="Picture 20">
            <a:extLst>
              <a:ext uri="{FF2B5EF4-FFF2-40B4-BE49-F238E27FC236}">
                <a16:creationId xmlns:a16="http://schemas.microsoft.com/office/drawing/2014/main" xmlns=""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a16="http://schemas.microsoft.com/office/drawing/2014/main" xmlns="" id="{60C74A61-CF8A-0745-B69B-DD1646654FF2}"/>
              </a:ext>
            </a:extLst>
          </p:cNvPr>
          <p:cNvSpPr>
            <a:spLocks noGrp="1"/>
          </p:cNvSpPr>
          <p:nvPr>
            <p:ph type="body" sz="quarter" idx="15"/>
          </p:nvPr>
        </p:nvSpPr>
        <p:spPr/>
        <p:txBody>
          <a:bodyPr/>
          <a:lstStyle/>
          <a:p>
            <a:r>
              <a:rPr lang="en-US" dirty="0"/>
              <a:t>Spring</a:t>
            </a:r>
          </a:p>
        </p:txBody>
      </p:sp>
      <p:sp>
        <p:nvSpPr>
          <p:cNvPr id="8" name="TextBox 7">
            <a:extLst>
              <a:ext uri="{FF2B5EF4-FFF2-40B4-BE49-F238E27FC236}">
                <a16:creationId xmlns:a16="http://schemas.microsoft.com/office/drawing/2014/main" xmlns=""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xmlns=""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 </a:t>
            </a:r>
            <a:r>
              <a:rPr lang="en-GB" sz="2200" dirty="0">
                <a:solidFill>
                  <a:srgbClr val="FF3860"/>
                </a:solidFill>
              </a:rPr>
              <a:t>2.3 x 100 = 230</a:t>
            </a: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3358282686"/>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8102094" y="3429000"/>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7543622" y="3438828"/>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6991260" y="3438828"/>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2531B5D3-6DCF-2744-A195-34859B9C46C3}"/>
              </a:ext>
            </a:extLst>
          </p:cNvPr>
          <p:cNvPicPr>
            <a:picLocks noChangeAspect="1"/>
          </p:cNvPicPr>
          <p:nvPr/>
        </p:nvPicPr>
        <p:blipFill>
          <a:blip r:embed="rId3"/>
          <a:stretch>
            <a:fillRect/>
          </a:stretch>
        </p:blipFill>
        <p:spPr>
          <a:xfrm>
            <a:off x="4778007" y="4264452"/>
            <a:ext cx="353637" cy="360000"/>
          </a:xfrm>
          <a:prstGeom prst="rect">
            <a:avLst/>
          </a:prstGeom>
        </p:spPr>
      </p:pic>
      <p:pic>
        <p:nvPicPr>
          <p:cNvPr id="18" name="Picture 17">
            <a:extLst>
              <a:ext uri="{FF2B5EF4-FFF2-40B4-BE49-F238E27FC236}">
                <a16:creationId xmlns:a16="http://schemas.microsoft.com/office/drawing/2014/main" xmlns="" id="{0B31F559-A1C7-CF48-A80D-D730DE1B2200}"/>
              </a:ext>
            </a:extLst>
          </p:cNvPr>
          <p:cNvPicPr>
            <a:picLocks noChangeAspect="1"/>
          </p:cNvPicPr>
          <p:nvPr/>
        </p:nvPicPr>
        <p:blipFill>
          <a:blip r:embed="rId3"/>
          <a:stretch>
            <a:fillRect/>
          </a:stretch>
        </p:blipFill>
        <p:spPr>
          <a:xfrm>
            <a:off x="4219535" y="4274280"/>
            <a:ext cx="353637" cy="360000"/>
          </a:xfrm>
          <a:prstGeom prst="rect">
            <a:avLst/>
          </a:prstGeom>
        </p:spPr>
      </p:pic>
      <p:pic>
        <p:nvPicPr>
          <p:cNvPr id="19" name="Picture 18">
            <a:extLst>
              <a:ext uri="{FF2B5EF4-FFF2-40B4-BE49-F238E27FC236}">
                <a16:creationId xmlns:a16="http://schemas.microsoft.com/office/drawing/2014/main" xmlns="" id="{73C72B7C-B1D1-1F48-8C84-97BC3F8E43AB}"/>
              </a:ext>
            </a:extLst>
          </p:cNvPr>
          <p:cNvPicPr>
            <a:picLocks noChangeAspect="1"/>
          </p:cNvPicPr>
          <p:nvPr/>
        </p:nvPicPr>
        <p:blipFill>
          <a:blip r:embed="rId3"/>
          <a:stretch>
            <a:fillRect/>
          </a:stretch>
        </p:blipFill>
        <p:spPr>
          <a:xfrm>
            <a:off x="3667173" y="4274280"/>
            <a:ext cx="353637" cy="360000"/>
          </a:xfrm>
          <a:prstGeom prst="rect">
            <a:avLst/>
          </a:prstGeom>
        </p:spPr>
      </p:pic>
      <p:pic>
        <p:nvPicPr>
          <p:cNvPr id="22" name="Picture 21">
            <a:extLst>
              <a:ext uri="{FF2B5EF4-FFF2-40B4-BE49-F238E27FC236}">
                <a16:creationId xmlns:a16="http://schemas.microsoft.com/office/drawing/2014/main" xmlns="" id="{A9FB50F9-B86A-AF4B-8D63-0F37169385D7}"/>
              </a:ext>
            </a:extLst>
          </p:cNvPr>
          <p:cNvPicPr>
            <a:picLocks noChangeAspect="1"/>
          </p:cNvPicPr>
          <p:nvPr/>
        </p:nvPicPr>
        <p:blipFill>
          <a:blip r:embed="rId3"/>
          <a:stretch>
            <a:fillRect/>
          </a:stretch>
        </p:blipFill>
        <p:spPr>
          <a:xfrm>
            <a:off x="2828489" y="4264452"/>
            <a:ext cx="353637" cy="360000"/>
          </a:xfrm>
          <a:prstGeom prst="rect">
            <a:avLst/>
          </a:prstGeom>
        </p:spPr>
      </p:pic>
      <p:pic>
        <p:nvPicPr>
          <p:cNvPr id="23" name="Picture 22">
            <a:extLst>
              <a:ext uri="{FF2B5EF4-FFF2-40B4-BE49-F238E27FC236}">
                <a16:creationId xmlns:a16="http://schemas.microsoft.com/office/drawing/2014/main" xmlns="" id="{8DDA1A3F-3D53-4E4E-9193-00ED2D2879B6}"/>
              </a:ext>
            </a:extLst>
          </p:cNvPr>
          <p:cNvPicPr>
            <a:picLocks noChangeAspect="1"/>
          </p:cNvPicPr>
          <p:nvPr/>
        </p:nvPicPr>
        <p:blipFill>
          <a:blip r:embed="rId3"/>
          <a:stretch>
            <a:fillRect/>
          </a:stretch>
        </p:blipFill>
        <p:spPr>
          <a:xfrm>
            <a:off x="2280555" y="4270885"/>
            <a:ext cx="353637" cy="360000"/>
          </a:xfrm>
          <a:prstGeom prst="rect">
            <a:avLst/>
          </a:prstGeom>
        </p:spPr>
      </p:pic>
    </p:spTree>
    <p:extLst>
      <p:ext uri="{BB962C8B-B14F-4D97-AF65-F5344CB8AC3E}">
        <p14:creationId xmlns:p14="http://schemas.microsoft.com/office/powerpoint/2010/main" val="839708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1977506747"/>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8102094" y="3429000"/>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7543622" y="3438828"/>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6991260" y="3438828"/>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143A798D-D55D-DD40-852A-E9F1709CD4BA}"/>
              </a:ext>
            </a:extLst>
          </p:cNvPr>
          <p:cNvPicPr>
            <a:picLocks noChangeAspect="1"/>
          </p:cNvPicPr>
          <p:nvPr/>
        </p:nvPicPr>
        <p:blipFill>
          <a:blip r:embed="rId3"/>
          <a:stretch>
            <a:fillRect/>
          </a:stretch>
        </p:blipFill>
        <p:spPr>
          <a:xfrm>
            <a:off x="8136651" y="4268067"/>
            <a:ext cx="353637" cy="360000"/>
          </a:xfrm>
          <a:prstGeom prst="rect">
            <a:avLst/>
          </a:prstGeom>
        </p:spPr>
      </p:pic>
      <p:pic>
        <p:nvPicPr>
          <p:cNvPr id="18" name="Picture 17">
            <a:extLst>
              <a:ext uri="{FF2B5EF4-FFF2-40B4-BE49-F238E27FC236}">
                <a16:creationId xmlns:a16="http://schemas.microsoft.com/office/drawing/2014/main" xmlns="" id="{AC4C8E42-6448-9F4A-AB4F-44BD1981BE63}"/>
              </a:ext>
            </a:extLst>
          </p:cNvPr>
          <p:cNvPicPr>
            <a:picLocks noChangeAspect="1"/>
          </p:cNvPicPr>
          <p:nvPr/>
        </p:nvPicPr>
        <p:blipFill>
          <a:blip r:embed="rId3"/>
          <a:stretch>
            <a:fillRect/>
          </a:stretch>
        </p:blipFill>
        <p:spPr>
          <a:xfrm>
            <a:off x="7578179" y="4277895"/>
            <a:ext cx="353637" cy="360000"/>
          </a:xfrm>
          <a:prstGeom prst="rect">
            <a:avLst/>
          </a:prstGeom>
        </p:spPr>
      </p:pic>
      <p:pic>
        <p:nvPicPr>
          <p:cNvPr id="19" name="Picture 18">
            <a:extLst>
              <a:ext uri="{FF2B5EF4-FFF2-40B4-BE49-F238E27FC236}">
                <a16:creationId xmlns:a16="http://schemas.microsoft.com/office/drawing/2014/main" xmlns="" id="{A038A227-A0CD-EE4E-A24E-6095D2C314BE}"/>
              </a:ext>
            </a:extLst>
          </p:cNvPr>
          <p:cNvPicPr>
            <a:picLocks noChangeAspect="1"/>
          </p:cNvPicPr>
          <p:nvPr/>
        </p:nvPicPr>
        <p:blipFill>
          <a:blip r:embed="rId3"/>
          <a:stretch>
            <a:fillRect/>
          </a:stretch>
        </p:blipFill>
        <p:spPr>
          <a:xfrm>
            <a:off x="7025817" y="4277895"/>
            <a:ext cx="353637" cy="360000"/>
          </a:xfrm>
          <a:prstGeom prst="rect">
            <a:avLst/>
          </a:prstGeom>
        </p:spPr>
      </p:pic>
      <p:pic>
        <p:nvPicPr>
          <p:cNvPr id="22" name="Picture 21">
            <a:extLst>
              <a:ext uri="{FF2B5EF4-FFF2-40B4-BE49-F238E27FC236}">
                <a16:creationId xmlns:a16="http://schemas.microsoft.com/office/drawing/2014/main" xmlns="" id="{7FEB67B9-B0E3-9A43-A4F6-7034334C9835}"/>
              </a:ext>
            </a:extLst>
          </p:cNvPr>
          <p:cNvPicPr>
            <a:picLocks noChangeAspect="1"/>
          </p:cNvPicPr>
          <p:nvPr/>
        </p:nvPicPr>
        <p:blipFill>
          <a:blip r:embed="rId3"/>
          <a:stretch>
            <a:fillRect/>
          </a:stretch>
        </p:blipFill>
        <p:spPr>
          <a:xfrm>
            <a:off x="6187133" y="4268067"/>
            <a:ext cx="353637" cy="360000"/>
          </a:xfrm>
          <a:prstGeom prst="rect">
            <a:avLst/>
          </a:prstGeom>
        </p:spPr>
      </p:pic>
      <p:pic>
        <p:nvPicPr>
          <p:cNvPr id="23" name="Picture 22">
            <a:extLst>
              <a:ext uri="{FF2B5EF4-FFF2-40B4-BE49-F238E27FC236}">
                <a16:creationId xmlns:a16="http://schemas.microsoft.com/office/drawing/2014/main" xmlns="" id="{6078768E-0BC4-1244-AE93-E5603D5D94A8}"/>
              </a:ext>
            </a:extLst>
          </p:cNvPr>
          <p:cNvPicPr>
            <a:picLocks noChangeAspect="1"/>
          </p:cNvPicPr>
          <p:nvPr/>
        </p:nvPicPr>
        <p:blipFill>
          <a:blip r:embed="rId3"/>
          <a:stretch>
            <a:fillRect/>
          </a:stretch>
        </p:blipFill>
        <p:spPr>
          <a:xfrm>
            <a:off x="5639199" y="4274500"/>
            <a:ext cx="353637" cy="360000"/>
          </a:xfrm>
          <a:prstGeom prst="rect">
            <a:avLst/>
          </a:prstGeom>
        </p:spPr>
      </p:pic>
    </p:spTree>
    <p:extLst>
      <p:ext uri="{BB962C8B-B14F-4D97-AF65-F5344CB8AC3E}">
        <p14:creationId xmlns:p14="http://schemas.microsoft.com/office/powerpoint/2010/main" val="59604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par>
                                <p:cTn id="8" presetID="9"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dissolv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500"/>
                                        <p:tgtEl>
                                          <p:spTgt spid="17"/>
                                        </p:tgtEl>
                                      </p:cBhvr>
                                    </p:animEffect>
                                  </p:childTnLst>
                                </p:cTn>
                              </p:par>
                              <p:par>
                                <p:cTn id="16" presetID="9"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par>
                                <p:cTn id="19" presetID="9"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dissolv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5E-6 -1.11111E-6 L -0.4056 0.00255 " pathEditMode="relative" rAng="0" ptsTypes="AA">
                                      <p:cBhvr>
                                        <p:cTn id="25" dur="2000" fill="hold"/>
                                        <p:tgtEl>
                                          <p:spTgt spid="22"/>
                                        </p:tgtEl>
                                        <p:attrNameLst>
                                          <p:attrName>ppt_x</p:attrName>
                                          <p:attrName>ppt_y</p:attrName>
                                        </p:attrNameLst>
                                      </p:cBhvr>
                                      <p:rCtr x="-20286" y="116"/>
                                    </p:animMotion>
                                  </p:childTnLst>
                                </p:cTn>
                              </p:par>
                              <p:par>
                                <p:cTn id="26" presetID="0" presetClass="path" presetSubtype="0" accel="50000" decel="50000" fill="hold" nodeType="withEffect">
                                  <p:stCondLst>
                                    <p:cond delay="0"/>
                                  </p:stCondLst>
                                  <p:childTnLst>
                                    <p:animMotion origin="layout" path="M -3.125E-6 2.96296E-6 L -0.43567 0.00301 " pathEditMode="relative" rAng="0" ptsTypes="AA">
                                      <p:cBhvr>
                                        <p:cTn id="27" dur="2000" fill="hold"/>
                                        <p:tgtEl>
                                          <p:spTgt spid="23"/>
                                        </p:tgtEl>
                                        <p:attrNameLst>
                                          <p:attrName>ppt_x</p:attrName>
                                          <p:attrName>ppt_y</p:attrName>
                                        </p:attrNameLst>
                                      </p:cBhvr>
                                      <p:rCtr x="-21784" y="139"/>
                                    </p:animMotion>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4.79167E-6 1.11022E-16 L -0.41993 0.00185 " pathEditMode="relative" rAng="0" ptsTypes="AA">
                                      <p:cBhvr>
                                        <p:cTn id="31" dur="2000" fill="hold"/>
                                        <p:tgtEl>
                                          <p:spTgt spid="19"/>
                                        </p:tgtEl>
                                        <p:attrNameLst>
                                          <p:attrName>ppt_x</p:attrName>
                                          <p:attrName>ppt_y</p:attrName>
                                        </p:attrNameLst>
                                      </p:cBhvr>
                                      <p:rCtr x="-21003" y="93"/>
                                    </p:animMotion>
                                  </p:childTnLst>
                                </p:cTn>
                              </p:par>
                              <p:par>
                                <p:cTn id="32" presetID="0" presetClass="path" presetSubtype="0" accel="50000" decel="50000" fill="hold" nodeType="withEffect">
                                  <p:stCondLst>
                                    <p:cond delay="0"/>
                                  </p:stCondLst>
                                  <p:childTnLst>
                                    <p:animMotion origin="layout" path="M 2.29167E-6 1.11022E-16 L -0.42279 0.00046 " pathEditMode="relative" rAng="0" ptsTypes="AA">
                                      <p:cBhvr>
                                        <p:cTn id="33" dur="2000" fill="hold"/>
                                        <p:tgtEl>
                                          <p:spTgt spid="18"/>
                                        </p:tgtEl>
                                        <p:attrNameLst>
                                          <p:attrName>ppt_x</p:attrName>
                                          <p:attrName>ppt_y</p:attrName>
                                        </p:attrNameLst>
                                      </p:cBhvr>
                                      <p:rCtr x="-21146" y="23"/>
                                    </p:animMotion>
                                  </p:childTnLst>
                                </p:cTn>
                              </p:par>
                              <p:par>
                                <p:cTn id="34" presetID="0" presetClass="path" presetSubtype="0" accel="50000" decel="50000" fill="hold" nodeType="withEffect">
                                  <p:stCondLst>
                                    <p:cond delay="0"/>
                                  </p:stCondLst>
                                  <p:childTnLst>
                                    <p:animMotion origin="layout" path="M -8.33333E-7 -1.11111E-6 L -0.42474 0.00324 " pathEditMode="relative" rAng="0" ptsTypes="AA">
                                      <p:cBhvr>
                                        <p:cTn id="35" dur="2000" fill="hold"/>
                                        <p:tgtEl>
                                          <p:spTgt spid="17"/>
                                        </p:tgtEl>
                                        <p:attrNameLst>
                                          <p:attrName>ppt_x</p:attrName>
                                          <p:attrName>ppt_y</p:attrName>
                                        </p:attrNameLst>
                                      </p:cBhvr>
                                      <p:rCtr x="-21237" y="1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1,000? </a:t>
            </a:r>
            <a:r>
              <a:rPr lang="en-GB" sz="2200" dirty="0">
                <a:solidFill>
                  <a:srgbClr val="FF3860"/>
                </a:solidFill>
              </a:rPr>
              <a:t>2.3 x 1,000 = 2,300</a:t>
            </a: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1449743624"/>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8102094" y="3429000"/>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7543622" y="3438828"/>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6991260" y="3438828"/>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2531B5D3-6DCF-2744-A195-34859B9C46C3}"/>
              </a:ext>
            </a:extLst>
          </p:cNvPr>
          <p:cNvPicPr>
            <a:picLocks noChangeAspect="1"/>
          </p:cNvPicPr>
          <p:nvPr/>
        </p:nvPicPr>
        <p:blipFill>
          <a:blip r:embed="rId3"/>
          <a:stretch>
            <a:fillRect/>
          </a:stretch>
        </p:blipFill>
        <p:spPr>
          <a:xfrm>
            <a:off x="3158833" y="4264452"/>
            <a:ext cx="353637" cy="360000"/>
          </a:xfrm>
          <a:prstGeom prst="rect">
            <a:avLst/>
          </a:prstGeom>
        </p:spPr>
      </p:pic>
      <p:pic>
        <p:nvPicPr>
          <p:cNvPr id="18" name="Picture 17">
            <a:extLst>
              <a:ext uri="{FF2B5EF4-FFF2-40B4-BE49-F238E27FC236}">
                <a16:creationId xmlns:a16="http://schemas.microsoft.com/office/drawing/2014/main" xmlns="" id="{0B31F559-A1C7-CF48-A80D-D730DE1B2200}"/>
              </a:ext>
            </a:extLst>
          </p:cNvPr>
          <p:cNvPicPr>
            <a:picLocks noChangeAspect="1"/>
          </p:cNvPicPr>
          <p:nvPr/>
        </p:nvPicPr>
        <p:blipFill>
          <a:blip r:embed="rId3"/>
          <a:stretch>
            <a:fillRect/>
          </a:stretch>
        </p:blipFill>
        <p:spPr>
          <a:xfrm>
            <a:off x="2600361" y="4274280"/>
            <a:ext cx="353637" cy="360000"/>
          </a:xfrm>
          <a:prstGeom prst="rect">
            <a:avLst/>
          </a:prstGeom>
        </p:spPr>
      </p:pic>
      <p:pic>
        <p:nvPicPr>
          <p:cNvPr id="19" name="Picture 18">
            <a:extLst>
              <a:ext uri="{FF2B5EF4-FFF2-40B4-BE49-F238E27FC236}">
                <a16:creationId xmlns:a16="http://schemas.microsoft.com/office/drawing/2014/main" xmlns="" id="{73C72B7C-B1D1-1F48-8C84-97BC3F8E43AB}"/>
              </a:ext>
            </a:extLst>
          </p:cNvPr>
          <p:cNvPicPr>
            <a:picLocks noChangeAspect="1"/>
          </p:cNvPicPr>
          <p:nvPr/>
        </p:nvPicPr>
        <p:blipFill>
          <a:blip r:embed="rId3"/>
          <a:stretch>
            <a:fillRect/>
          </a:stretch>
        </p:blipFill>
        <p:spPr>
          <a:xfrm>
            <a:off x="2047999" y="4274280"/>
            <a:ext cx="353637" cy="360000"/>
          </a:xfrm>
          <a:prstGeom prst="rect">
            <a:avLst/>
          </a:prstGeom>
        </p:spPr>
      </p:pic>
      <p:pic>
        <p:nvPicPr>
          <p:cNvPr id="22" name="Picture 21">
            <a:extLst>
              <a:ext uri="{FF2B5EF4-FFF2-40B4-BE49-F238E27FC236}">
                <a16:creationId xmlns:a16="http://schemas.microsoft.com/office/drawing/2014/main" xmlns="" id="{A9FB50F9-B86A-AF4B-8D63-0F37169385D7}"/>
              </a:ext>
            </a:extLst>
          </p:cNvPr>
          <p:cNvPicPr>
            <a:picLocks noChangeAspect="1"/>
          </p:cNvPicPr>
          <p:nvPr/>
        </p:nvPicPr>
        <p:blipFill>
          <a:blip r:embed="rId3"/>
          <a:stretch>
            <a:fillRect/>
          </a:stretch>
        </p:blipFill>
        <p:spPr>
          <a:xfrm>
            <a:off x="1209315" y="4264452"/>
            <a:ext cx="353637" cy="360000"/>
          </a:xfrm>
          <a:prstGeom prst="rect">
            <a:avLst/>
          </a:prstGeom>
        </p:spPr>
      </p:pic>
      <p:pic>
        <p:nvPicPr>
          <p:cNvPr id="23" name="Picture 22">
            <a:extLst>
              <a:ext uri="{FF2B5EF4-FFF2-40B4-BE49-F238E27FC236}">
                <a16:creationId xmlns:a16="http://schemas.microsoft.com/office/drawing/2014/main" xmlns="" id="{8DDA1A3F-3D53-4E4E-9193-00ED2D2879B6}"/>
              </a:ext>
            </a:extLst>
          </p:cNvPr>
          <p:cNvPicPr>
            <a:picLocks noChangeAspect="1"/>
          </p:cNvPicPr>
          <p:nvPr/>
        </p:nvPicPr>
        <p:blipFill>
          <a:blip r:embed="rId3"/>
          <a:stretch>
            <a:fillRect/>
          </a:stretch>
        </p:blipFill>
        <p:spPr>
          <a:xfrm>
            <a:off x="661381" y="4270885"/>
            <a:ext cx="353637" cy="360000"/>
          </a:xfrm>
          <a:prstGeom prst="rect">
            <a:avLst/>
          </a:prstGeom>
        </p:spPr>
      </p:pic>
    </p:spTree>
    <p:extLst>
      <p:ext uri="{BB962C8B-B14F-4D97-AF65-F5344CB8AC3E}">
        <p14:creationId xmlns:p14="http://schemas.microsoft.com/office/powerpoint/2010/main" val="2370015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number is shown on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43180589"/>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7815318" y="3483194"/>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7267384" y="3489627"/>
            <a:ext cx="353637" cy="360000"/>
          </a:xfrm>
          <a:prstGeom prst="rect">
            <a:avLst/>
          </a:prstGeom>
        </p:spPr>
      </p:pic>
    </p:spTree>
    <p:extLst>
      <p:ext uri="{BB962C8B-B14F-4D97-AF65-F5344CB8AC3E}">
        <p14:creationId xmlns:p14="http://schemas.microsoft.com/office/powerpoint/2010/main" val="3965480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number is shown on the place value chart below? </a:t>
            </a:r>
            <a:r>
              <a:rPr lang="en-GB" sz="2200" dirty="0">
                <a:solidFill>
                  <a:srgbClr val="FF3860"/>
                </a:solidFill>
              </a:rPr>
              <a:t>3.2</a:t>
            </a:r>
            <a:r>
              <a:rPr lang="en-GB" sz="2200" dirty="0"/>
              <a: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3702081029"/>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7815318" y="3483194"/>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7267384" y="3489627"/>
            <a:ext cx="353637" cy="360000"/>
          </a:xfrm>
          <a:prstGeom prst="rect">
            <a:avLst/>
          </a:prstGeom>
        </p:spPr>
      </p:pic>
    </p:spTree>
    <p:extLst>
      <p:ext uri="{BB962C8B-B14F-4D97-AF65-F5344CB8AC3E}">
        <p14:creationId xmlns:p14="http://schemas.microsoft.com/office/powerpoint/2010/main" val="1823222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761194979"/>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7815318" y="3483194"/>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7267384" y="3489627"/>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6395916" y="4303029"/>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5837444" y="4312857"/>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5285082" y="4312857"/>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7743589" y="4312331"/>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7195655" y="4318764"/>
            <a:ext cx="353637" cy="360000"/>
          </a:xfrm>
          <a:prstGeom prst="rect">
            <a:avLst/>
          </a:prstGeom>
        </p:spPr>
      </p:pic>
    </p:spTree>
    <p:extLst>
      <p:ext uri="{BB962C8B-B14F-4D97-AF65-F5344CB8AC3E}">
        <p14:creationId xmlns:p14="http://schemas.microsoft.com/office/powerpoint/2010/main" val="4276061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par>
                                <p:cTn id="11" presetID="9"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dissolve">
                                      <p:cBhvr>
                                        <p:cTn id="18" dur="500"/>
                                        <p:tgtEl>
                                          <p:spTgt spid="16"/>
                                        </p:tgtEl>
                                      </p:cBhvr>
                                    </p:animEffect>
                                  </p:childTnLst>
                                </p:cTn>
                              </p:par>
                              <p:par>
                                <p:cTn id="19" presetID="9"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dissolv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2.5E-6 -3.7037E-6 L -0.13476 -0.00046 " pathEditMode="relative" rAng="0" ptsTypes="AA">
                                      <p:cBhvr>
                                        <p:cTn id="25" dur="2000" fill="hold"/>
                                        <p:tgtEl>
                                          <p:spTgt spid="12"/>
                                        </p:tgtEl>
                                        <p:attrNameLst>
                                          <p:attrName>ppt_x</p:attrName>
                                          <p:attrName>ppt_y</p:attrName>
                                        </p:attrNameLst>
                                      </p:cBhvr>
                                      <p:rCtr x="-6745" y="-23"/>
                                    </p:animMotion>
                                  </p:childTnLst>
                                </p:cTn>
                              </p:par>
                              <p:par>
                                <p:cTn id="26" presetID="0" presetClass="path" presetSubtype="0" accel="50000" decel="50000" fill="hold" nodeType="withEffect">
                                  <p:stCondLst>
                                    <p:cond delay="0"/>
                                  </p:stCondLst>
                                  <p:childTnLst>
                                    <p:animMotion origin="layout" path="M 8.33333E-7 -2.59259E-6 L -0.13412 -0.00185 " pathEditMode="relative" rAng="0" ptsTypes="AA">
                                      <p:cBhvr>
                                        <p:cTn id="27" dur="2000" fill="hold"/>
                                        <p:tgtEl>
                                          <p:spTgt spid="13"/>
                                        </p:tgtEl>
                                        <p:attrNameLst>
                                          <p:attrName>ppt_x</p:attrName>
                                          <p:attrName>ppt_y</p:attrName>
                                        </p:attrNameLst>
                                      </p:cBhvr>
                                      <p:rCtr x="-6706" y="-93"/>
                                    </p:animMotion>
                                  </p:childTnLst>
                                </p:cTn>
                              </p:par>
                              <p:par>
                                <p:cTn id="28" presetID="0" presetClass="path" presetSubtype="0" accel="50000" decel="50000" fill="hold" nodeType="withEffect">
                                  <p:stCondLst>
                                    <p:cond delay="0"/>
                                  </p:stCondLst>
                                  <p:childTnLst>
                                    <p:animMotion origin="layout" path="M 3.33333E-6 -2.59259E-6 L -0.1375 -0.00185 " pathEditMode="relative" rAng="0" ptsTypes="AA">
                                      <p:cBhvr>
                                        <p:cTn id="29" dur="2000" fill="hold"/>
                                        <p:tgtEl>
                                          <p:spTgt spid="14"/>
                                        </p:tgtEl>
                                        <p:attrNameLst>
                                          <p:attrName>ppt_x</p:attrName>
                                          <p:attrName>ppt_y</p:attrName>
                                        </p:attrNameLst>
                                      </p:cBhvr>
                                      <p:rCtr x="-6875" y="-93"/>
                                    </p:animMotion>
                                  </p:childTnLst>
                                </p:cTn>
                              </p:par>
                            </p:childTnLst>
                          </p:cTn>
                        </p:par>
                      </p:childTnLst>
                    </p:cTn>
                  </p:par>
                  <p:par>
                    <p:cTn id="30" fill="hold">
                      <p:stCondLst>
                        <p:cond delay="indefinite"/>
                      </p:stCondLst>
                      <p:childTnLst>
                        <p:par>
                          <p:cTn id="31" fill="hold">
                            <p:stCondLst>
                              <p:cond delay="0"/>
                            </p:stCondLst>
                            <p:childTnLst>
                              <p:par>
                                <p:cTn id="32" presetID="0" presetClass="path" presetSubtype="0" accel="50000" decel="50000" fill="hold" nodeType="clickEffect">
                                  <p:stCondLst>
                                    <p:cond delay="0"/>
                                  </p:stCondLst>
                                  <p:childTnLst>
                                    <p:animMotion origin="layout" path="M 2.5E-6 2.96296E-6 L -0.13633 -0.0007 " pathEditMode="relative" rAng="0" ptsTypes="AA">
                                      <p:cBhvr>
                                        <p:cTn id="33" dur="2000" fill="hold"/>
                                        <p:tgtEl>
                                          <p:spTgt spid="16"/>
                                        </p:tgtEl>
                                        <p:attrNameLst>
                                          <p:attrName>ppt_x</p:attrName>
                                          <p:attrName>ppt_y</p:attrName>
                                        </p:attrNameLst>
                                      </p:cBhvr>
                                      <p:rCtr x="-6823" y="-46"/>
                                    </p:animMotion>
                                  </p:childTnLst>
                                </p:cTn>
                              </p:par>
                              <p:par>
                                <p:cTn id="34" presetID="0" presetClass="path" presetSubtype="0" accel="50000" decel="50000" fill="hold" nodeType="withEffect">
                                  <p:stCondLst>
                                    <p:cond delay="0"/>
                                  </p:stCondLst>
                                  <p:childTnLst>
                                    <p:animMotion origin="layout" path="M 6.25E-7 -1.11111E-6 L -0.13594 0.00023 " pathEditMode="relative" rAng="0" ptsTypes="AA">
                                      <p:cBhvr>
                                        <p:cTn id="35" dur="2000" fill="hold"/>
                                        <p:tgtEl>
                                          <p:spTgt spid="15"/>
                                        </p:tgtEl>
                                        <p:attrNameLst>
                                          <p:attrName>ppt_x</p:attrName>
                                          <p:attrName>ppt_y</p:attrName>
                                        </p:attrNameLst>
                                      </p:cBhvr>
                                      <p:rCtr x="-679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r>
              <a:rPr lang="en-GB" sz="2200" dirty="0">
                <a:solidFill>
                  <a:srgbClr val="FF3860"/>
                </a:solidFill>
              </a:rPr>
              <a:t>3.2 x 10 = 32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3966024176"/>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7815318" y="3483194"/>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7267384" y="3489627"/>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4807167" y="4289256"/>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4248695" y="4299084"/>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3696333" y="4299084"/>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4840" y="4298558"/>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6906" y="4304991"/>
            <a:ext cx="353637" cy="360000"/>
          </a:xfrm>
          <a:prstGeom prst="rect">
            <a:avLst/>
          </a:prstGeom>
        </p:spPr>
      </p:pic>
    </p:spTree>
    <p:extLst>
      <p:ext uri="{BB962C8B-B14F-4D97-AF65-F5344CB8AC3E}">
        <p14:creationId xmlns:p14="http://schemas.microsoft.com/office/powerpoint/2010/main" val="3573247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92271250"/>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7815318" y="3483194"/>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7267384" y="3489627"/>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6395916" y="4303029"/>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5837444" y="4312857"/>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5285082" y="4312857"/>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7743589" y="4312331"/>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7195655" y="4318764"/>
            <a:ext cx="353637" cy="360000"/>
          </a:xfrm>
          <a:prstGeom prst="rect">
            <a:avLst/>
          </a:prstGeom>
        </p:spPr>
      </p:pic>
    </p:spTree>
    <p:extLst>
      <p:ext uri="{BB962C8B-B14F-4D97-AF65-F5344CB8AC3E}">
        <p14:creationId xmlns:p14="http://schemas.microsoft.com/office/powerpoint/2010/main" val="121834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par>
                                <p:cTn id="11" presetID="9"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dissolve">
                                      <p:cBhvr>
                                        <p:cTn id="18" dur="500"/>
                                        <p:tgtEl>
                                          <p:spTgt spid="16"/>
                                        </p:tgtEl>
                                      </p:cBhvr>
                                    </p:animEffect>
                                  </p:childTnLst>
                                </p:cTn>
                              </p:par>
                              <p:par>
                                <p:cTn id="19" presetID="9"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dissolv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2.5E-6 -3.7037E-6 L -0.28294 -0.00046 " pathEditMode="relative" rAng="0" ptsTypes="AA">
                                      <p:cBhvr>
                                        <p:cTn id="25" dur="2000" fill="hold"/>
                                        <p:tgtEl>
                                          <p:spTgt spid="12"/>
                                        </p:tgtEl>
                                        <p:attrNameLst>
                                          <p:attrName>ppt_x</p:attrName>
                                          <p:attrName>ppt_y</p:attrName>
                                        </p:attrNameLst>
                                      </p:cBhvr>
                                      <p:rCtr x="-14154" y="-23"/>
                                    </p:animMotion>
                                  </p:childTnLst>
                                </p:cTn>
                              </p:par>
                              <p:par>
                                <p:cTn id="26" presetID="0" presetClass="path" presetSubtype="0" accel="50000" decel="50000" fill="hold" nodeType="withEffect">
                                  <p:stCondLst>
                                    <p:cond delay="0"/>
                                  </p:stCondLst>
                                  <p:childTnLst>
                                    <p:animMotion origin="layout" path="M 8.33333E-7 -2.59259E-6 L -0.27865 -0.00185 " pathEditMode="relative" rAng="0" ptsTypes="AA">
                                      <p:cBhvr>
                                        <p:cTn id="27" dur="2000" fill="hold"/>
                                        <p:tgtEl>
                                          <p:spTgt spid="13"/>
                                        </p:tgtEl>
                                        <p:attrNameLst>
                                          <p:attrName>ppt_x</p:attrName>
                                          <p:attrName>ppt_y</p:attrName>
                                        </p:attrNameLst>
                                      </p:cBhvr>
                                      <p:rCtr x="-13932" y="-93"/>
                                    </p:animMotion>
                                  </p:childTnLst>
                                </p:cTn>
                              </p:par>
                              <p:par>
                                <p:cTn id="28" presetID="0" presetClass="path" presetSubtype="0" accel="50000" decel="50000" fill="hold" nodeType="withEffect">
                                  <p:stCondLst>
                                    <p:cond delay="0"/>
                                  </p:stCondLst>
                                  <p:childTnLst>
                                    <p:animMotion origin="layout" path="M 3.33333E-6 -2.59259E-6 L -0.27474 -0.00185 " pathEditMode="relative" rAng="0" ptsTypes="AA">
                                      <p:cBhvr>
                                        <p:cTn id="29" dur="2000" fill="hold"/>
                                        <p:tgtEl>
                                          <p:spTgt spid="14"/>
                                        </p:tgtEl>
                                        <p:attrNameLst>
                                          <p:attrName>ppt_x</p:attrName>
                                          <p:attrName>ppt_y</p:attrName>
                                        </p:attrNameLst>
                                      </p:cBhvr>
                                      <p:rCtr x="-13737" y="-93"/>
                                    </p:animMotion>
                                  </p:childTnLst>
                                </p:cTn>
                              </p:par>
                            </p:childTnLst>
                          </p:cTn>
                        </p:par>
                      </p:childTnLst>
                    </p:cTn>
                  </p:par>
                  <p:par>
                    <p:cTn id="30" fill="hold">
                      <p:stCondLst>
                        <p:cond delay="indefinite"/>
                      </p:stCondLst>
                      <p:childTnLst>
                        <p:par>
                          <p:cTn id="31" fill="hold">
                            <p:stCondLst>
                              <p:cond delay="0"/>
                            </p:stCondLst>
                            <p:childTnLst>
                              <p:par>
                                <p:cTn id="32" presetID="0" presetClass="path" presetSubtype="0" accel="50000" decel="50000" fill="hold" nodeType="clickEffect">
                                  <p:stCondLst>
                                    <p:cond delay="0"/>
                                  </p:stCondLst>
                                  <p:childTnLst>
                                    <p:animMotion origin="layout" path="M 2.5E-6 2.96296E-6 L -0.27709 -0.0007 " pathEditMode="relative" rAng="0" ptsTypes="AA">
                                      <p:cBhvr>
                                        <p:cTn id="33" dur="2000" fill="hold"/>
                                        <p:tgtEl>
                                          <p:spTgt spid="16"/>
                                        </p:tgtEl>
                                        <p:attrNameLst>
                                          <p:attrName>ppt_x</p:attrName>
                                          <p:attrName>ppt_y</p:attrName>
                                        </p:attrNameLst>
                                      </p:cBhvr>
                                      <p:rCtr x="-13854" y="-46"/>
                                    </p:animMotion>
                                  </p:childTnLst>
                                </p:cTn>
                              </p:par>
                              <p:par>
                                <p:cTn id="34" presetID="0" presetClass="path" presetSubtype="0" accel="50000" decel="50000" fill="hold" nodeType="withEffect">
                                  <p:stCondLst>
                                    <p:cond delay="0"/>
                                  </p:stCondLst>
                                  <p:childTnLst>
                                    <p:animMotion origin="layout" path="M 6.25E-7 -1.11111E-6 L -0.26849 -1.11111E-6 " pathEditMode="relative" rAng="0" ptsTypes="AA">
                                      <p:cBhvr>
                                        <p:cTn id="35" dur="2000" fill="hold"/>
                                        <p:tgtEl>
                                          <p:spTgt spid="15"/>
                                        </p:tgtEl>
                                        <p:attrNameLst>
                                          <p:attrName>ppt_x</p:attrName>
                                          <p:attrName>ppt_y</p:attrName>
                                        </p:attrNameLst>
                                      </p:cBhvr>
                                      <p:rCtr x="-1342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r>
              <a:rPr lang="en-GB" sz="2200" dirty="0">
                <a:solidFill>
                  <a:srgbClr val="FF3860"/>
                </a:solidFill>
              </a:rPr>
              <a:t>3.2 x 100 = 320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663677353"/>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7815318" y="3483194"/>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7267384" y="3489627"/>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3094114" y="4277681"/>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2535642" y="4287509"/>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1983280" y="4287509"/>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4441787" y="4286983"/>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3893853" y="4293416"/>
            <a:ext cx="353637" cy="360000"/>
          </a:xfrm>
          <a:prstGeom prst="rect">
            <a:avLst/>
          </a:prstGeom>
        </p:spPr>
      </p:pic>
    </p:spTree>
    <p:extLst>
      <p:ext uri="{BB962C8B-B14F-4D97-AF65-F5344CB8AC3E}">
        <p14:creationId xmlns:p14="http://schemas.microsoft.com/office/powerpoint/2010/main" val="254652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1240706799"/>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7815318" y="3483194"/>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7267384" y="3489627"/>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6395916" y="4303029"/>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5837444" y="4312857"/>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5285082" y="4312857"/>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7743589" y="4312331"/>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7195655" y="4318764"/>
            <a:ext cx="353637" cy="360000"/>
          </a:xfrm>
          <a:prstGeom prst="rect">
            <a:avLst/>
          </a:prstGeom>
        </p:spPr>
      </p:pic>
    </p:spTree>
    <p:extLst>
      <p:ext uri="{BB962C8B-B14F-4D97-AF65-F5344CB8AC3E}">
        <p14:creationId xmlns:p14="http://schemas.microsoft.com/office/powerpoint/2010/main" val="157589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par>
                                <p:cTn id="11" presetID="9"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dissolve">
                                      <p:cBhvr>
                                        <p:cTn id="18" dur="500"/>
                                        <p:tgtEl>
                                          <p:spTgt spid="16"/>
                                        </p:tgtEl>
                                      </p:cBhvr>
                                    </p:animEffect>
                                  </p:childTnLst>
                                </p:cTn>
                              </p:par>
                              <p:par>
                                <p:cTn id="19" presetID="9"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dissolv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2.5E-6 -3.7037E-6 L -0.41562 -0.00046 " pathEditMode="relative" rAng="0" ptsTypes="AA">
                                      <p:cBhvr>
                                        <p:cTn id="25" dur="2000" fill="hold"/>
                                        <p:tgtEl>
                                          <p:spTgt spid="12"/>
                                        </p:tgtEl>
                                        <p:attrNameLst>
                                          <p:attrName>ppt_x</p:attrName>
                                          <p:attrName>ppt_y</p:attrName>
                                        </p:attrNameLst>
                                      </p:cBhvr>
                                      <p:rCtr x="-20781" y="-23"/>
                                    </p:animMotion>
                                  </p:childTnLst>
                                </p:cTn>
                              </p:par>
                              <p:par>
                                <p:cTn id="26" presetID="0" presetClass="path" presetSubtype="0" accel="50000" decel="50000" fill="hold" nodeType="withEffect">
                                  <p:stCondLst>
                                    <p:cond delay="0"/>
                                  </p:stCondLst>
                                  <p:childTnLst>
                                    <p:animMotion origin="layout" path="M 8.33333E-7 -2.59259E-6 L -0.40781 -0.00185 " pathEditMode="relative" rAng="0" ptsTypes="AA">
                                      <p:cBhvr>
                                        <p:cTn id="27" dur="2000" fill="hold"/>
                                        <p:tgtEl>
                                          <p:spTgt spid="13"/>
                                        </p:tgtEl>
                                        <p:attrNameLst>
                                          <p:attrName>ppt_x</p:attrName>
                                          <p:attrName>ppt_y</p:attrName>
                                        </p:attrNameLst>
                                      </p:cBhvr>
                                      <p:rCtr x="-20391" y="-93"/>
                                    </p:animMotion>
                                  </p:childTnLst>
                                </p:cTn>
                              </p:par>
                              <p:par>
                                <p:cTn id="28" presetID="0" presetClass="path" presetSubtype="0" accel="50000" decel="50000" fill="hold" nodeType="withEffect">
                                  <p:stCondLst>
                                    <p:cond delay="0"/>
                                  </p:stCondLst>
                                  <p:childTnLst>
                                    <p:animMotion origin="layout" path="M 3.33333E-6 -2.59259E-6 L -0.40612 -0.00185 " pathEditMode="relative" rAng="0" ptsTypes="AA">
                                      <p:cBhvr>
                                        <p:cTn id="29" dur="2000" fill="hold"/>
                                        <p:tgtEl>
                                          <p:spTgt spid="14"/>
                                        </p:tgtEl>
                                        <p:attrNameLst>
                                          <p:attrName>ppt_x</p:attrName>
                                          <p:attrName>ppt_y</p:attrName>
                                        </p:attrNameLst>
                                      </p:cBhvr>
                                      <p:rCtr x="-20313" y="-93"/>
                                    </p:animMotion>
                                  </p:childTnLst>
                                </p:cTn>
                              </p:par>
                            </p:childTnLst>
                          </p:cTn>
                        </p:par>
                      </p:childTnLst>
                    </p:cTn>
                  </p:par>
                  <p:par>
                    <p:cTn id="30" fill="hold">
                      <p:stCondLst>
                        <p:cond delay="indefinite"/>
                      </p:stCondLst>
                      <p:childTnLst>
                        <p:par>
                          <p:cTn id="31" fill="hold">
                            <p:stCondLst>
                              <p:cond delay="0"/>
                            </p:stCondLst>
                            <p:childTnLst>
                              <p:par>
                                <p:cTn id="32" presetID="0" presetClass="path" presetSubtype="0" accel="50000" decel="50000" fill="hold" nodeType="clickEffect">
                                  <p:stCondLst>
                                    <p:cond delay="0"/>
                                  </p:stCondLst>
                                  <p:childTnLst>
                                    <p:animMotion origin="layout" path="M 2.5E-6 2.96296E-6 L -0.42331 0.00254 " pathEditMode="relative" rAng="0" ptsTypes="AA">
                                      <p:cBhvr>
                                        <p:cTn id="33" dur="2000" fill="hold"/>
                                        <p:tgtEl>
                                          <p:spTgt spid="16"/>
                                        </p:tgtEl>
                                        <p:attrNameLst>
                                          <p:attrName>ppt_x</p:attrName>
                                          <p:attrName>ppt_y</p:attrName>
                                        </p:attrNameLst>
                                      </p:cBhvr>
                                      <p:rCtr x="-21172" y="116"/>
                                    </p:animMotion>
                                  </p:childTnLst>
                                </p:cTn>
                              </p:par>
                              <p:par>
                                <p:cTn id="34" presetID="0" presetClass="path" presetSubtype="0" accel="50000" decel="50000" fill="hold" nodeType="withEffect">
                                  <p:stCondLst>
                                    <p:cond delay="0"/>
                                  </p:stCondLst>
                                  <p:childTnLst>
                                    <p:animMotion origin="layout" path="M 6.25E-7 -1.11111E-6 L -0.40273 0.00509 " pathEditMode="relative" rAng="0" ptsTypes="AA">
                                      <p:cBhvr>
                                        <p:cTn id="35" dur="2000" fill="hold"/>
                                        <p:tgtEl>
                                          <p:spTgt spid="15"/>
                                        </p:tgtEl>
                                        <p:attrNameLst>
                                          <p:attrName>ppt_x</p:attrName>
                                          <p:attrName>ppt_y</p:attrName>
                                        </p:attrNameLst>
                                      </p:cBhvr>
                                      <p:rCtr x="-20143" y="2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to support my understanding of multiplying numbers with up to three decimal places by 10, 100 and 1,000</a:t>
            </a:r>
          </a:p>
          <a:p>
            <a:pPr>
              <a:buClr>
                <a:srgbClr val="23D160"/>
              </a:buClr>
              <a:buSzPct val="85000"/>
              <a:buFont typeface="Wingdings" pitchFamily="2" charset="2"/>
              <a:buChar char="ü"/>
            </a:pPr>
            <a:r>
              <a:rPr lang="en-GB" sz="2200" dirty="0"/>
              <a:t>I can explain my reasoning when using mathematical equipment to support my understanding of multiplying numbers with up to three decimal places by 10, 100 and 1,000</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6 - Spring Block 1 – Decimals - Lesson 2 – To be able to multiply numbers with up to three decimal places by 10, 100 and 1,000</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r>
              <a:rPr lang="en-GB" sz="2200" dirty="0">
                <a:solidFill>
                  <a:srgbClr val="FF3860"/>
                </a:solidFill>
              </a:rPr>
              <a:t>3.2 x 1,000 = 3,200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4116220583"/>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7815318" y="3483194"/>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7267384" y="3489627"/>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1459867" y="4277681"/>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901395" y="4287509"/>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349033" y="4287509"/>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2807540" y="4286983"/>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2259606" y="4293416"/>
            <a:ext cx="353637" cy="360000"/>
          </a:xfrm>
          <a:prstGeom prst="rect">
            <a:avLst/>
          </a:prstGeom>
        </p:spPr>
      </p:pic>
    </p:spTree>
    <p:extLst>
      <p:ext uri="{BB962C8B-B14F-4D97-AF65-F5344CB8AC3E}">
        <p14:creationId xmlns:p14="http://schemas.microsoft.com/office/powerpoint/2010/main" val="153083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25575"/>
            <a:ext cx="10776626" cy="4351338"/>
          </a:xfrm>
        </p:spPr>
        <p:txBody>
          <a:bodyPr/>
          <a:lstStyle/>
          <a:p>
            <a:pPr marL="0" indent="0">
              <a:buNone/>
            </a:pPr>
            <a:r>
              <a:rPr lang="en-GB" dirty="0"/>
              <a:t>Activity 1:</a:t>
            </a:r>
          </a:p>
          <a:p>
            <a:pPr marL="0" indent="0">
              <a:buClr>
                <a:srgbClr val="23D160"/>
              </a:buClr>
              <a:buSzPct val="85000"/>
              <a:buNone/>
            </a:pPr>
            <a:r>
              <a:rPr lang="en-GB" sz="2200" dirty="0"/>
              <a:t>Multiply the number below by 10, 100 and 1,000. Complete the sentences below:</a:t>
            </a:r>
            <a:endParaRPr lang="en-GB" sz="2200" dirty="0">
              <a:solidFill>
                <a:srgbClr val="FF3860"/>
              </a:solidFill>
            </a:endParaRP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196780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816706515"/>
              </p:ext>
            </p:extLst>
          </p:nvPr>
        </p:nvGraphicFramePr>
        <p:xfrm>
          <a:off x="241783" y="244687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263997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8157229" y="3105173"/>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7598757" y="3115001"/>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7046395" y="3115001"/>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5724906" y="3110767"/>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5277087" y="3105173"/>
            <a:ext cx="353637" cy="360000"/>
          </a:xfrm>
          <a:prstGeom prst="rect">
            <a:avLst/>
          </a:prstGeom>
        </p:spPr>
      </p:pic>
      <p:pic>
        <p:nvPicPr>
          <p:cNvPr id="17" name="Picture 16">
            <a:extLst>
              <a:ext uri="{FF2B5EF4-FFF2-40B4-BE49-F238E27FC236}">
                <a16:creationId xmlns:a16="http://schemas.microsoft.com/office/drawing/2014/main" xmlns="" id="{4F54EDB3-91FE-C648-8B89-34484F85805A}"/>
              </a:ext>
            </a:extLst>
          </p:cNvPr>
          <p:cNvPicPr>
            <a:picLocks noChangeAspect="1"/>
          </p:cNvPicPr>
          <p:nvPr/>
        </p:nvPicPr>
        <p:blipFill>
          <a:blip r:embed="rId3"/>
          <a:stretch>
            <a:fillRect/>
          </a:stretch>
        </p:blipFill>
        <p:spPr>
          <a:xfrm>
            <a:off x="6557228" y="3105173"/>
            <a:ext cx="353637" cy="360000"/>
          </a:xfrm>
          <a:prstGeom prst="rect">
            <a:avLst/>
          </a:prstGeom>
        </p:spPr>
      </p:pic>
      <p:pic>
        <p:nvPicPr>
          <p:cNvPr id="18" name="Picture 17">
            <a:extLst>
              <a:ext uri="{FF2B5EF4-FFF2-40B4-BE49-F238E27FC236}">
                <a16:creationId xmlns:a16="http://schemas.microsoft.com/office/drawing/2014/main" xmlns="" id="{D7957134-8109-7844-813B-165C52C32789}"/>
              </a:ext>
            </a:extLst>
          </p:cNvPr>
          <p:cNvPicPr>
            <a:picLocks noChangeAspect="1"/>
          </p:cNvPicPr>
          <p:nvPr/>
        </p:nvPicPr>
        <p:blipFill>
          <a:blip r:embed="rId3"/>
          <a:stretch>
            <a:fillRect/>
          </a:stretch>
        </p:blipFill>
        <p:spPr>
          <a:xfrm>
            <a:off x="6143344" y="3105173"/>
            <a:ext cx="353637" cy="360000"/>
          </a:xfrm>
          <a:prstGeom prst="rect">
            <a:avLst/>
          </a:prstGeom>
        </p:spPr>
      </p:pic>
      <p:sp>
        <p:nvSpPr>
          <p:cNvPr id="19" name="Rounded Rectangle 18">
            <a:extLst>
              <a:ext uri="{FF2B5EF4-FFF2-40B4-BE49-F238E27FC236}">
                <a16:creationId xmlns:a16="http://schemas.microsoft.com/office/drawing/2014/main" xmlns="" id="{94164133-4A7A-F242-A48C-81914F2907E5}"/>
              </a:ext>
            </a:extLst>
          </p:cNvPr>
          <p:cNvSpPr/>
          <p:nvPr/>
        </p:nvSpPr>
        <p:spPr>
          <a:xfrm>
            <a:off x="409478" y="4656733"/>
            <a:ext cx="11373043" cy="2016760"/>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en-US" dirty="0">
                <a:solidFill>
                  <a:schemeClr val="tx1"/>
                </a:solidFill>
                <a:latin typeface="OpenDyslexicAlta" pitchFamily="2" charset="77"/>
              </a:rPr>
              <a:t>The number shown in the place value chart at the start is _</a:t>
            </a:r>
          </a:p>
          <a:p>
            <a:pPr marL="285750" indent="-285750">
              <a:lnSpc>
                <a:spcPct val="150000"/>
              </a:lnSpc>
              <a:buFont typeface="Arial" panose="020B0604020202020204" pitchFamily="34" charset="0"/>
              <a:buChar char="•"/>
            </a:pPr>
            <a:r>
              <a:rPr lang="en-US" dirty="0">
                <a:solidFill>
                  <a:schemeClr val="tx1"/>
                </a:solidFill>
                <a:latin typeface="OpenDyslexicAlta" pitchFamily="2" charset="77"/>
              </a:rPr>
              <a:t>When multiplying by 10, the counters move _ places to the left to make _</a:t>
            </a:r>
          </a:p>
          <a:p>
            <a:pPr marL="285750" indent="-285750">
              <a:lnSpc>
                <a:spcPct val="150000"/>
              </a:lnSpc>
              <a:buFont typeface="Arial" panose="020B0604020202020204" pitchFamily="34" charset="0"/>
              <a:buChar char="•"/>
            </a:pPr>
            <a:r>
              <a:rPr lang="en-US" dirty="0">
                <a:solidFill>
                  <a:schemeClr val="tx1"/>
                </a:solidFill>
                <a:latin typeface="OpenDyslexicAlta" pitchFamily="2" charset="77"/>
              </a:rPr>
              <a:t>When multiplying by 100, the counters move _ places to the left to make _</a:t>
            </a:r>
          </a:p>
          <a:p>
            <a:pPr marL="285750" indent="-285750">
              <a:lnSpc>
                <a:spcPct val="150000"/>
              </a:lnSpc>
              <a:buFont typeface="Arial" panose="020B0604020202020204" pitchFamily="34" charset="0"/>
              <a:buChar char="•"/>
            </a:pPr>
            <a:r>
              <a:rPr lang="en-US" dirty="0">
                <a:solidFill>
                  <a:schemeClr val="tx1"/>
                </a:solidFill>
                <a:latin typeface="OpenDyslexicAlta" pitchFamily="2" charset="77"/>
              </a:rPr>
              <a:t>When multiplying by 1,000, the counters move _ places to the left to make _ </a:t>
            </a:r>
          </a:p>
        </p:txBody>
      </p:sp>
    </p:spTree>
    <p:extLst>
      <p:ext uri="{BB962C8B-B14F-4D97-AF65-F5344CB8AC3E}">
        <p14:creationId xmlns:p14="http://schemas.microsoft.com/office/powerpoint/2010/main" val="30190400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25575"/>
            <a:ext cx="10776626" cy="4351338"/>
          </a:xfrm>
        </p:spPr>
        <p:txBody>
          <a:bodyPr/>
          <a:lstStyle/>
          <a:p>
            <a:pPr marL="0" indent="0">
              <a:buNone/>
            </a:pPr>
            <a:r>
              <a:rPr lang="en-GB" dirty="0"/>
              <a:t>Activity 1:</a:t>
            </a:r>
          </a:p>
          <a:p>
            <a:pPr marL="0" indent="0">
              <a:buClr>
                <a:srgbClr val="23D160"/>
              </a:buClr>
              <a:buSzPct val="85000"/>
              <a:buNone/>
            </a:pPr>
            <a:r>
              <a:rPr lang="en-GB" sz="2200" dirty="0"/>
              <a:t>Multiply the number below by 10, 100 and 1,000. Complete the sentences below:</a:t>
            </a:r>
            <a:endParaRPr lang="en-GB" sz="2200" dirty="0">
              <a:solidFill>
                <a:srgbClr val="FF3860"/>
              </a:solidFill>
            </a:endParaRP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196780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1526568178"/>
              </p:ext>
            </p:extLst>
          </p:nvPr>
        </p:nvGraphicFramePr>
        <p:xfrm>
          <a:off x="241783" y="244687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263997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8157229" y="3105173"/>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7598757" y="3115001"/>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7046395" y="3115001"/>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5724906" y="3110767"/>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5277087" y="3105173"/>
            <a:ext cx="353637" cy="360000"/>
          </a:xfrm>
          <a:prstGeom prst="rect">
            <a:avLst/>
          </a:prstGeom>
        </p:spPr>
      </p:pic>
      <p:pic>
        <p:nvPicPr>
          <p:cNvPr id="17" name="Picture 16">
            <a:extLst>
              <a:ext uri="{FF2B5EF4-FFF2-40B4-BE49-F238E27FC236}">
                <a16:creationId xmlns:a16="http://schemas.microsoft.com/office/drawing/2014/main" xmlns="" id="{4F54EDB3-91FE-C648-8B89-34484F85805A}"/>
              </a:ext>
            </a:extLst>
          </p:cNvPr>
          <p:cNvPicPr>
            <a:picLocks noChangeAspect="1"/>
          </p:cNvPicPr>
          <p:nvPr/>
        </p:nvPicPr>
        <p:blipFill>
          <a:blip r:embed="rId3"/>
          <a:stretch>
            <a:fillRect/>
          </a:stretch>
        </p:blipFill>
        <p:spPr>
          <a:xfrm>
            <a:off x="6557228" y="3105173"/>
            <a:ext cx="353637" cy="360000"/>
          </a:xfrm>
          <a:prstGeom prst="rect">
            <a:avLst/>
          </a:prstGeom>
        </p:spPr>
      </p:pic>
      <p:pic>
        <p:nvPicPr>
          <p:cNvPr id="18" name="Picture 17">
            <a:extLst>
              <a:ext uri="{FF2B5EF4-FFF2-40B4-BE49-F238E27FC236}">
                <a16:creationId xmlns:a16="http://schemas.microsoft.com/office/drawing/2014/main" xmlns="" id="{D7957134-8109-7844-813B-165C52C32789}"/>
              </a:ext>
            </a:extLst>
          </p:cNvPr>
          <p:cNvPicPr>
            <a:picLocks noChangeAspect="1"/>
          </p:cNvPicPr>
          <p:nvPr/>
        </p:nvPicPr>
        <p:blipFill>
          <a:blip r:embed="rId3"/>
          <a:stretch>
            <a:fillRect/>
          </a:stretch>
        </p:blipFill>
        <p:spPr>
          <a:xfrm>
            <a:off x="6143344" y="3105173"/>
            <a:ext cx="353637" cy="360000"/>
          </a:xfrm>
          <a:prstGeom prst="rect">
            <a:avLst/>
          </a:prstGeom>
        </p:spPr>
      </p:pic>
      <p:sp>
        <p:nvSpPr>
          <p:cNvPr id="19" name="Rounded Rectangle 18">
            <a:extLst>
              <a:ext uri="{FF2B5EF4-FFF2-40B4-BE49-F238E27FC236}">
                <a16:creationId xmlns:a16="http://schemas.microsoft.com/office/drawing/2014/main" xmlns="" id="{94164133-4A7A-F242-A48C-81914F2907E5}"/>
              </a:ext>
            </a:extLst>
          </p:cNvPr>
          <p:cNvSpPr/>
          <p:nvPr/>
        </p:nvSpPr>
        <p:spPr>
          <a:xfrm>
            <a:off x="409478" y="4656733"/>
            <a:ext cx="11373043" cy="2016760"/>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en-US" dirty="0">
                <a:solidFill>
                  <a:schemeClr val="tx1"/>
                </a:solidFill>
                <a:latin typeface="OpenDyslexicAlta" pitchFamily="2" charset="77"/>
              </a:rPr>
              <a:t>The number shown in the place value chart at the start is </a:t>
            </a:r>
            <a:r>
              <a:rPr lang="en-US" u="sng" dirty="0">
                <a:solidFill>
                  <a:srgbClr val="FF3860"/>
                </a:solidFill>
                <a:latin typeface="OpenDyslexicAlta" pitchFamily="2" charset="77"/>
              </a:rPr>
              <a:t>4.3</a:t>
            </a:r>
          </a:p>
          <a:p>
            <a:pPr marL="285750" indent="-285750">
              <a:lnSpc>
                <a:spcPct val="150000"/>
              </a:lnSpc>
              <a:buFont typeface="Arial" panose="020B0604020202020204" pitchFamily="34" charset="0"/>
              <a:buChar char="•"/>
            </a:pPr>
            <a:r>
              <a:rPr lang="en-US" dirty="0">
                <a:solidFill>
                  <a:schemeClr val="tx1"/>
                </a:solidFill>
                <a:latin typeface="OpenDyslexicAlta" pitchFamily="2" charset="77"/>
              </a:rPr>
              <a:t>When multiplying by 10, the counters move </a:t>
            </a:r>
            <a:r>
              <a:rPr lang="en-US" u="sng" dirty="0">
                <a:solidFill>
                  <a:srgbClr val="FF3860"/>
                </a:solidFill>
                <a:latin typeface="OpenDyslexicAlta" pitchFamily="2" charset="77"/>
              </a:rPr>
              <a:t>1</a:t>
            </a:r>
            <a:r>
              <a:rPr lang="en-US" dirty="0">
                <a:solidFill>
                  <a:schemeClr val="tx1"/>
                </a:solidFill>
                <a:latin typeface="OpenDyslexicAlta" pitchFamily="2" charset="77"/>
              </a:rPr>
              <a:t> place to the left to make </a:t>
            </a:r>
            <a:r>
              <a:rPr lang="en-US" u="sng" dirty="0">
                <a:solidFill>
                  <a:srgbClr val="FF3860"/>
                </a:solidFill>
                <a:latin typeface="OpenDyslexicAlta" pitchFamily="2" charset="77"/>
              </a:rPr>
              <a:t>43</a:t>
            </a:r>
            <a:r>
              <a:rPr lang="en-US" dirty="0">
                <a:solidFill>
                  <a:srgbClr val="FF3860"/>
                </a:solidFill>
                <a:latin typeface="OpenDyslexicAlta" pitchFamily="2" charset="77"/>
              </a:rPr>
              <a:t> (as shown)</a:t>
            </a:r>
            <a:endParaRPr lang="en-US" dirty="0">
              <a:solidFill>
                <a:schemeClr val="tx1"/>
              </a:solidFill>
              <a:latin typeface="OpenDyslexicAlta" pitchFamily="2" charset="77"/>
            </a:endParaRPr>
          </a:p>
          <a:p>
            <a:pPr marL="285750" indent="-285750">
              <a:lnSpc>
                <a:spcPct val="150000"/>
              </a:lnSpc>
              <a:buFont typeface="Arial" panose="020B0604020202020204" pitchFamily="34" charset="0"/>
              <a:buChar char="•"/>
            </a:pPr>
            <a:r>
              <a:rPr lang="en-US" dirty="0">
                <a:solidFill>
                  <a:schemeClr val="tx1"/>
                </a:solidFill>
                <a:latin typeface="OpenDyslexicAlta" pitchFamily="2" charset="77"/>
              </a:rPr>
              <a:t>When multiplying by 100, the counters move </a:t>
            </a:r>
            <a:r>
              <a:rPr lang="en-US" u="sng" dirty="0">
                <a:solidFill>
                  <a:srgbClr val="FF3860"/>
                </a:solidFill>
                <a:latin typeface="OpenDyslexicAlta" pitchFamily="2" charset="77"/>
              </a:rPr>
              <a:t>2</a:t>
            </a:r>
            <a:r>
              <a:rPr lang="en-US" dirty="0">
                <a:solidFill>
                  <a:schemeClr val="tx1"/>
                </a:solidFill>
                <a:latin typeface="OpenDyslexicAlta" pitchFamily="2" charset="77"/>
              </a:rPr>
              <a:t> places to the left to make </a:t>
            </a:r>
            <a:r>
              <a:rPr lang="en-US" u="sng" dirty="0">
                <a:solidFill>
                  <a:srgbClr val="FF3860"/>
                </a:solidFill>
                <a:latin typeface="OpenDyslexicAlta" pitchFamily="2" charset="77"/>
              </a:rPr>
              <a:t>430</a:t>
            </a:r>
            <a:endParaRPr lang="en-US" dirty="0">
              <a:solidFill>
                <a:schemeClr val="tx1"/>
              </a:solidFill>
              <a:latin typeface="OpenDyslexicAlta" pitchFamily="2" charset="77"/>
            </a:endParaRPr>
          </a:p>
          <a:p>
            <a:pPr marL="285750" indent="-285750">
              <a:lnSpc>
                <a:spcPct val="150000"/>
              </a:lnSpc>
              <a:buFont typeface="Arial" panose="020B0604020202020204" pitchFamily="34" charset="0"/>
              <a:buChar char="•"/>
            </a:pPr>
            <a:r>
              <a:rPr lang="en-US" dirty="0">
                <a:solidFill>
                  <a:schemeClr val="tx1"/>
                </a:solidFill>
                <a:latin typeface="OpenDyslexicAlta" pitchFamily="2" charset="77"/>
              </a:rPr>
              <a:t>When multiplying by 1,000, the counters move </a:t>
            </a:r>
            <a:r>
              <a:rPr lang="en-US" u="sng" dirty="0">
                <a:solidFill>
                  <a:srgbClr val="FF3860"/>
                </a:solidFill>
                <a:latin typeface="OpenDyslexicAlta" pitchFamily="2" charset="77"/>
              </a:rPr>
              <a:t>3</a:t>
            </a:r>
            <a:r>
              <a:rPr lang="en-US" dirty="0">
                <a:solidFill>
                  <a:schemeClr val="tx1"/>
                </a:solidFill>
                <a:latin typeface="OpenDyslexicAlta" pitchFamily="2" charset="77"/>
              </a:rPr>
              <a:t> places to the left to make </a:t>
            </a:r>
            <a:r>
              <a:rPr lang="en-US" u="sng" dirty="0">
                <a:solidFill>
                  <a:srgbClr val="FF3860"/>
                </a:solidFill>
                <a:latin typeface="OpenDyslexicAlta" pitchFamily="2" charset="77"/>
              </a:rPr>
              <a:t>4,300</a:t>
            </a:r>
            <a:r>
              <a:rPr lang="en-US" dirty="0">
                <a:solidFill>
                  <a:schemeClr val="tx1"/>
                </a:solidFill>
                <a:latin typeface="OpenDyslexicAlta" pitchFamily="2" charset="77"/>
              </a:rPr>
              <a:t> </a:t>
            </a:r>
          </a:p>
        </p:txBody>
      </p:sp>
      <p:pic>
        <p:nvPicPr>
          <p:cNvPr id="15" name="Picture 14">
            <a:extLst>
              <a:ext uri="{FF2B5EF4-FFF2-40B4-BE49-F238E27FC236}">
                <a16:creationId xmlns:a16="http://schemas.microsoft.com/office/drawing/2014/main" xmlns="" id="{4FB3F3E4-07A7-DE48-8174-98BDDE3D050D}"/>
              </a:ext>
            </a:extLst>
          </p:cNvPr>
          <p:cNvPicPr>
            <a:picLocks noChangeAspect="1"/>
          </p:cNvPicPr>
          <p:nvPr/>
        </p:nvPicPr>
        <p:blipFill>
          <a:blip r:embed="rId4"/>
          <a:stretch>
            <a:fillRect/>
          </a:stretch>
        </p:blipFill>
        <p:spPr>
          <a:xfrm>
            <a:off x="3620416" y="3936960"/>
            <a:ext cx="353472" cy="360000"/>
          </a:xfrm>
          <a:prstGeom prst="rect">
            <a:avLst/>
          </a:prstGeom>
        </p:spPr>
      </p:pic>
      <p:pic>
        <p:nvPicPr>
          <p:cNvPr id="16" name="Picture 15">
            <a:extLst>
              <a:ext uri="{FF2B5EF4-FFF2-40B4-BE49-F238E27FC236}">
                <a16:creationId xmlns:a16="http://schemas.microsoft.com/office/drawing/2014/main" xmlns="" id="{375BB73C-D548-3447-827A-89F7B7EE210E}"/>
              </a:ext>
            </a:extLst>
          </p:cNvPr>
          <p:cNvPicPr>
            <a:picLocks noChangeAspect="1"/>
          </p:cNvPicPr>
          <p:nvPr/>
        </p:nvPicPr>
        <p:blipFill>
          <a:blip r:embed="rId4"/>
          <a:stretch>
            <a:fillRect/>
          </a:stretch>
        </p:blipFill>
        <p:spPr>
          <a:xfrm>
            <a:off x="4040634" y="3936960"/>
            <a:ext cx="353472" cy="360000"/>
          </a:xfrm>
          <a:prstGeom prst="rect">
            <a:avLst/>
          </a:prstGeom>
        </p:spPr>
      </p:pic>
      <p:pic>
        <p:nvPicPr>
          <p:cNvPr id="22" name="Picture 21">
            <a:extLst>
              <a:ext uri="{FF2B5EF4-FFF2-40B4-BE49-F238E27FC236}">
                <a16:creationId xmlns:a16="http://schemas.microsoft.com/office/drawing/2014/main" xmlns="" id="{908A0799-E3E8-0F47-AF20-59A294A1C6BF}"/>
              </a:ext>
            </a:extLst>
          </p:cNvPr>
          <p:cNvPicPr>
            <a:picLocks noChangeAspect="1"/>
          </p:cNvPicPr>
          <p:nvPr/>
        </p:nvPicPr>
        <p:blipFill>
          <a:blip r:embed="rId4"/>
          <a:stretch>
            <a:fillRect/>
          </a:stretch>
        </p:blipFill>
        <p:spPr>
          <a:xfrm>
            <a:off x="4459001" y="3936960"/>
            <a:ext cx="353472" cy="360000"/>
          </a:xfrm>
          <a:prstGeom prst="rect">
            <a:avLst/>
          </a:prstGeom>
        </p:spPr>
      </p:pic>
      <p:pic>
        <p:nvPicPr>
          <p:cNvPr id="23" name="Picture 22">
            <a:extLst>
              <a:ext uri="{FF2B5EF4-FFF2-40B4-BE49-F238E27FC236}">
                <a16:creationId xmlns:a16="http://schemas.microsoft.com/office/drawing/2014/main" xmlns="" id="{8B55A20B-C5F2-B94D-BF17-5A8B0372491A}"/>
              </a:ext>
            </a:extLst>
          </p:cNvPr>
          <p:cNvPicPr>
            <a:picLocks noChangeAspect="1"/>
          </p:cNvPicPr>
          <p:nvPr/>
        </p:nvPicPr>
        <p:blipFill>
          <a:blip r:embed="rId4"/>
          <a:stretch>
            <a:fillRect/>
          </a:stretch>
        </p:blipFill>
        <p:spPr>
          <a:xfrm>
            <a:off x="4877439" y="3936960"/>
            <a:ext cx="353472" cy="360000"/>
          </a:xfrm>
          <a:prstGeom prst="rect">
            <a:avLst/>
          </a:prstGeom>
        </p:spPr>
      </p:pic>
      <p:pic>
        <p:nvPicPr>
          <p:cNvPr id="24" name="Picture 23">
            <a:extLst>
              <a:ext uri="{FF2B5EF4-FFF2-40B4-BE49-F238E27FC236}">
                <a16:creationId xmlns:a16="http://schemas.microsoft.com/office/drawing/2014/main" xmlns="" id="{A00FB2BD-9C01-AF4B-B786-6FCA930F8B20}"/>
              </a:ext>
            </a:extLst>
          </p:cNvPr>
          <p:cNvPicPr>
            <a:picLocks noChangeAspect="1"/>
          </p:cNvPicPr>
          <p:nvPr/>
        </p:nvPicPr>
        <p:blipFill>
          <a:blip r:embed="rId4"/>
          <a:stretch>
            <a:fillRect/>
          </a:stretch>
        </p:blipFill>
        <p:spPr>
          <a:xfrm>
            <a:off x="5412102" y="3936960"/>
            <a:ext cx="353472" cy="360000"/>
          </a:xfrm>
          <a:prstGeom prst="rect">
            <a:avLst/>
          </a:prstGeom>
        </p:spPr>
      </p:pic>
      <p:pic>
        <p:nvPicPr>
          <p:cNvPr id="25" name="Picture 24">
            <a:extLst>
              <a:ext uri="{FF2B5EF4-FFF2-40B4-BE49-F238E27FC236}">
                <a16:creationId xmlns:a16="http://schemas.microsoft.com/office/drawing/2014/main" xmlns="" id="{9003EDC2-39D2-1949-9886-D08B1E116733}"/>
              </a:ext>
            </a:extLst>
          </p:cNvPr>
          <p:cNvPicPr>
            <a:picLocks noChangeAspect="1"/>
          </p:cNvPicPr>
          <p:nvPr/>
        </p:nvPicPr>
        <p:blipFill>
          <a:blip r:embed="rId4"/>
          <a:stretch>
            <a:fillRect/>
          </a:stretch>
        </p:blipFill>
        <p:spPr>
          <a:xfrm>
            <a:off x="5939942" y="3950387"/>
            <a:ext cx="353472" cy="360000"/>
          </a:xfrm>
          <a:prstGeom prst="rect">
            <a:avLst/>
          </a:prstGeom>
        </p:spPr>
      </p:pic>
      <p:pic>
        <p:nvPicPr>
          <p:cNvPr id="26" name="Picture 25">
            <a:extLst>
              <a:ext uri="{FF2B5EF4-FFF2-40B4-BE49-F238E27FC236}">
                <a16:creationId xmlns:a16="http://schemas.microsoft.com/office/drawing/2014/main" xmlns="" id="{444750C4-EB70-004E-9471-BC60A7C8C0DF}"/>
              </a:ext>
            </a:extLst>
          </p:cNvPr>
          <p:cNvPicPr>
            <a:picLocks noChangeAspect="1"/>
          </p:cNvPicPr>
          <p:nvPr/>
        </p:nvPicPr>
        <p:blipFill>
          <a:blip r:embed="rId4"/>
          <a:stretch>
            <a:fillRect/>
          </a:stretch>
        </p:blipFill>
        <p:spPr>
          <a:xfrm>
            <a:off x="6496441" y="3945743"/>
            <a:ext cx="353472" cy="360000"/>
          </a:xfrm>
          <a:prstGeom prst="rect">
            <a:avLst/>
          </a:prstGeom>
        </p:spPr>
      </p:pic>
    </p:spTree>
    <p:extLst>
      <p:ext uri="{BB962C8B-B14F-4D97-AF65-F5344CB8AC3E}">
        <p14:creationId xmlns:p14="http://schemas.microsoft.com/office/powerpoint/2010/main" val="1496195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number is shown on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300465054"/>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9442194" y="3483720"/>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8894260" y="3490153"/>
            <a:ext cx="353637" cy="360000"/>
          </a:xfrm>
          <a:prstGeom prst="rect">
            <a:avLst/>
          </a:prstGeom>
        </p:spPr>
      </p:pic>
    </p:spTree>
    <p:extLst>
      <p:ext uri="{BB962C8B-B14F-4D97-AF65-F5344CB8AC3E}">
        <p14:creationId xmlns:p14="http://schemas.microsoft.com/office/powerpoint/2010/main" val="832202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number is shown on the place value chart below? </a:t>
            </a:r>
            <a:r>
              <a:rPr lang="en-GB" sz="2200" dirty="0">
                <a:solidFill>
                  <a:srgbClr val="FF3860"/>
                </a:solidFill>
              </a:rPr>
              <a:t>3.02</a:t>
            </a:r>
            <a:r>
              <a:rPr lang="en-GB" sz="2200" dirty="0"/>
              <a: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3593703961"/>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12" name="Picture 11">
            <a:extLst>
              <a:ext uri="{FF2B5EF4-FFF2-40B4-BE49-F238E27FC236}">
                <a16:creationId xmlns:a16="http://schemas.microsoft.com/office/drawing/2014/main" xmlns="" id="{678867A5-A3B9-F447-B51A-3A7D872849DF}"/>
              </a:ext>
            </a:extLst>
          </p:cNvPr>
          <p:cNvPicPr>
            <a:picLocks noChangeAspect="1"/>
          </p:cNvPicPr>
          <p:nvPr/>
        </p:nvPicPr>
        <p:blipFill>
          <a:blip r:embed="rId3"/>
          <a:stretch>
            <a:fillRect/>
          </a:stretch>
        </p:blipFill>
        <p:spPr>
          <a:xfrm>
            <a:off x="9442194" y="3483720"/>
            <a:ext cx="353637" cy="360000"/>
          </a:xfrm>
          <a:prstGeom prst="rect">
            <a:avLst/>
          </a:prstGeom>
        </p:spPr>
      </p:pic>
      <p:pic>
        <p:nvPicPr>
          <p:cNvPr id="13" name="Picture 12">
            <a:extLst>
              <a:ext uri="{FF2B5EF4-FFF2-40B4-BE49-F238E27FC236}">
                <a16:creationId xmlns:a16="http://schemas.microsoft.com/office/drawing/2014/main" xmlns="" id="{E3847351-3A86-F24B-90B9-7AAF9EEBDED7}"/>
              </a:ext>
            </a:extLst>
          </p:cNvPr>
          <p:cNvPicPr>
            <a:picLocks noChangeAspect="1"/>
          </p:cNvPicPr>
          <p:nvPr/>
        </p:nvPicPr>
        <p:blipFill>
          <a:blip r:embed="rId3"/>
          <a:stretch>
            <a:fillRect/>
          </a:stretch>
        </p:blipFill>
        <p:spPr>
          <a:xfrm>
            <a:off x="8894260" y="3490153"/>
            <a:ext cx="353637" cy="360000"/>
          </a:xfrm>
          <a:prstGeom prst="rect">
            <a:avLst/>
          </a:prstGeom>
        </p:spPr>
      </p:pic>
    </p:spTree>
    <p:extLst>
      <p:ext uri="{BB962C8B-B14F-4D97-AF65-F5344CB8AC3E}">
        <p14:creationId xmlns:p14="http://schemas.microsoft.com/office/powerpoint/2010/main" val="36442794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3519996549"/>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9513923" y="3467459"/>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8965989" y="3473892"/>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6395916" y="4303029"/>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5837444" y="4312857"/>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5285082" y="4312857"/>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9442194" y="4296596"/>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8894260" y="4303029"/>
            <a:ext cx="353637" cy="360000"/>
          </a:xfrm>
          <a:prstGeom prst="rect">
            <a:avLst/>
          </a:prstGeom>
        </p:spPr>
      </p:pic>
    </p:spTree>
    <p:extLst>
      <p:ext uri="{BB962C8B-B14F-4D97-AF65-F5344CB8AC3E}">
        <p14:creationId xmlns:p14="http://schemas.microsoft.com/office/powerpoint/2010/main" val="3599388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par>
                                <p:cTn id="11" presetID="9"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dissolve">
                                      <p:cBhvr>
                                        <p:cTn id="18" dur="500"/>
                                        <p:tgtEl>
                                          <p:spTgt spid="16"/>
                                        </p:tgtEl>
                                      </p:cBhvr>
                                    </p:animEffect>
                                  </p:childTnLst>
                                </p:cTn>
                              </p:par>
                              <p:par>
                                <p:cTn id="19" presetID="9"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dissolv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2.5E-6 -3.7037E-6 L -0.13476 -0.00046 " pathEditMode="relative" rAng="0" ptsTypes="AA">
                                      <p:cBhvr>
                                        <p:cTn id="25" dur="2000" fill="hold"/>
                                        <p:tgtEl>
                                          <p:spTgt spid="12"/>
                                        </p:tgtEl>
                                        <p:attrNameLst>
                                          <p:attrName>ppt_x</p:attrName>
                                          <p:attrName>ppt_y</p:attrName>
                                        </p:attrNameLst>
                                      </p:cBhvr>
                                      <p:rCtr x="-6745" y="-23"/>
                                    </p:animMotion>
                                  </p:childTnLst>
                                </p:cTn>
                              </p:par>
                              <p:par>
                                <p:cTn id="26" presetID="0" presetClass="path" presetSubtype="0" accel="50000" decel="50000" fill="hold" nodeType="withEffect">
                                  <p:stCondLst>
                                    <p:cond delay="0"/>
                                  </p:stCondLst>
                                  <p:childTnLst>
                                    <p:animMotion origin="layout" path="M 8.33333E-7 -2.59259E-6 L -0.13412 -0.00185 " pathEditMode="relative" rAng="0" ptsTypes="AA">
                                      <p:cBhvr>
                                        <p:cTn id="27" dur="2000" fill="hold"/>
                                        <p:tgtEl>
                                          <p:spTgt spid="13"/>
                                        </p:tgtEl>
                                        <p:attrNameLst>
                                          <p:attrName>ppt_x</p:attrName>
                                          <p:attrName>ppt_y</p:attrName>
                                        </p:attrNameLst>
                                      </p:cBhvr>
                                      <p:rCtr x="-6706" y="-93"/>
                                    </p:animMotion>
                                  </p:childTnLst>
                                </p:cTn>
                              </p:par>
                              <p:par>
                                <p:cTn id="28" presetID="0" presetClass="path" presetSubtype="0" accel="50000" decel="50000" fill="hold" nodeType="withEffect">
                                  <p:stCondLst>
                                    <p:cond delay="0"/>
                                  </p:stCondLst>
                                  <p:childTnLst>
                                    <p:animMotion origin="layout" path="M 3.33333E-6 -2.59259E-6 L -0.1375 -0.00185 " pathEditMode="relative" rAng="0" ptsTypes="AA">
                                      <p:cBhvr>
                                        <p:cTn id="29" dur="2000" fill="hold"/>
                                        <p:tgtEl>
                                          <p:spTgt spid="14"/>
                                        </p:tgtEl>
                                        <p:attrNameLst>
                                          <p:attrName>ppt_x</p:attrName>
                                          <p:attrName>ppt_y</p:attrName>
                                        </p:attrNameLst>
                                      </p:cBhvr>
                                      <p:rCtr x="-6875" y="-93"/>
                                    </p:animMotion>
                                  </p:childTnLst>
                                </p:cTn>
                              </p:par>
                            </p:childTnLst>
                          </p:cTn>
                        </p:par>
                      </p:childTnLst>
                    </p:cTn>
                  </p:par>
                  <p:par>
                    <p:cTn id="30" fill="hold">
                      <p:stCondLst>
                        <p:cond delay="indefinite"/>
                      </p:stCondLst>
                      <p:childTnLst>
                        <p:par>
                          <p:cTn id="31" fill="hold">
                            <p:stCondLst>
                              <p:cond delay="0"/>
                            </p:stCondLst>
                            <p:childTnLst>
                              <p:par>
                                <p:cTn id="32" presetID="0" presetClass="path" presetSubtype="0" accel="50000" decel="50000" fill="hold" nodeType="clickEffect">
                                  <p:stCondLst>
                                    <p:cond delay="0"/>
                                  </p:stCondLst>
                                  <p:childTnLst>
                                    <p:animMotion origin="layout" path="M -4.16667E-7 -3.7037E-6 L -0.13633 -0.00069 " pathEditMode="relative" rAng="0" ptsTypes="AA">
                                      <p:cBhvr>
                                        <p:cTn id="33" dur="2000" fill="hold"/>
                                        <p:tgtEl>
                                          <p:spTgt spid="16"/>
                                        </p:tgtEl>
                                        <p:attrNameLst>
                                          <p:attrName>ppt_x</p:attrName>
                                          <p:attrName>ppt_y</p:attrName>
                                        </p:attrNameLst>
                                      </p:cBhvr>
                                      <p:rCtr x="-6823" y="-46"/>
                                    </p:animMotion>
                                  </p:childTnLst>
                                </p:cTn>
                              </p:par>
                              <p:par>
                                <p:cTn id="34" presetID="0" presetClass="path" presetSubtype="0" accel="50000" decel="50000" fill="hold" nodeType="withEffect">
                                  <p:stCondLst>
                                    <p:cond delay="0"/>
                                  </p:stCondLst>
                                  <p:childTnLst>
                                    <p:animMotion origin="layout" path="M -2.29167E-6 2.22222E-6 L -0.13594 0.00023 " pathEditMode="relative" rAng="0" ptsTypes="AA">
                                      <p:cBhvr>
                                        <p:cTn id="35" dur="2000" fill="hold"/>
                                        <p:tgtEl>
                                          <p:spTgt spid="15"/>
                                        </p:tgtEl>
                                        <p:attrNameLst>
                                          <p:attrName>ppt_x</p:attrName>
                                          <p:attrName>ppt_y</p:attrName>
                                        </p:attrNameLst>
                                      </p:cBhvr>
                                      <p:rCtr x="-679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r>
              <a:rPr lang="en-GB" sz="2200" dirty="0">
                <a:solidFill>
                  <a:srgbClr val="FF3860"/>
                </a:solidFill>
              </a:rPr>
              <a:t>3.02 x 10 = 30.2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4223931291"/>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9502722" y="3477287"/>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8954788" y="3483720"/>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4807167" y="4289256"/>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4248695" y="4299084"/>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3696333" y="4299084"/>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7788395" y="4282823"/>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7240461" y="4289256"/>
            <a:ext cx="353637" cy="360000"/>
          </a:xfrm>
          <a:prstGeom prst="rect">
            <a:avLst/>
          </a:prstGeom>
        </p:spPr>
      </p:pic>
    </p:spTree>
    <p:extLst>
      <p:ext uri="{BB962C8B-B14F-4D97-AF65-F5344CB8AC3E}">
        <p14:creationId xmlns:p14="http://schemas.microsoft.com/office/powerpoint/2010/main" val="30309833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1351740246"/>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9513923" y="3467459"/>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8965989" y="3473892"/>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6395916" y="4303029"/>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5837444" y="4312857"/>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5285082" y="4312857"/>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9442194" y="4296596"/>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8894260" y="4303029"/>
            <a:ext cx="353637" cy="360000"/>
          </a:xfrm>
          <a:prstGeom prst="rect">
            <a:avLst/>
          </a:prstGeom>
        </p:spPr>
      </p:pic>
    </p:spTree>
    <p:extLst>
      <p:ext uri="{BB962C8B-B14F-4D97-AF65-F5344CB8AC3E}">
        <p14:creationId xmlns:p14="http://schemas.microsoft.com/office/powerpoint/2010/main" val="226372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par>
                                <p:cTn id="11" presetID="9"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dissolve">
                                      <p:cBhvr>
                                        <p:cTn id="18" dur="500"/>
                                        <p:tgtEl>
                                          <p:spTgt spid="16"/>
                                        </p:tgtEl>
                                      </p:cBhvr>
                                    </p:animEffect>
                                  </p:childTnLst>
                                </p:cTn>
                              </p:par>
                              <p:par>
                                <p:cTn id="19" presetID="9"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dissolv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2.5E-6 -3.7037E-6 L -0.27304 -0.00046 " pathEditMode="relative" rAng="0" ptsTypes="AA">
                                      <p:cBhvr>
                                        <p:cTn id="25" dur="2000" fill="hold"/>
                                        <p:tgtEl>
                                          <p:spTgt spid="12"/>
                                        </p:tgtEl>
                                        <p:attrNameLst>
                                          <p:attrName>ppt_x</p:attrName>
                                          <p:attrName>ppt_y</p:attrName>
                                        </p:attrNameLst>
                                      </p:cBhvr>
                                      <p:rCtr x="-13659" y="-23"/>
                                    </p:animMotion>
                                  </p:childTnLst>
                                </p:cTn>
                              </p:par>
                              <p:par>
                                <p:cTn id="26" presetID="0" presetClass="path" presetSubtype="0" accel="50000" decel="50000" fill="hold" nodeType="withEffect">
                                  <p:stCondLst>
                                    <p:cond delay="0"/>
                                  </p:stCondLst>
                                  <p:childTnLst>
                                    <p:animMotion origin="layout" path="M 8.33333E-7 -2.59259E-6 L -0.26901 -0.00185 " pathEditMode="relative" rAng="0" ptsTypes="AA">
                                      <p:cBhvr>
                                        <p:cTn id="27" dur="2000" fill="hold"/>
                                        <p:tgtEl>
                                          <p:spTgt spid="13"/>
                                        </p:tgtEl>
                                        <p:attrNameLst>
                                          <p:attrName>ppt_x</p:attrName>
                                          <p:attrName>ppt_y</p:attrName>
                                        </p:attrNameLst>
                                      </p:cBhvr>
                                      <p:rCtr x="-13451" y="-93"/>
                                    </p:animMotion>
                                  </p:childTnLst>
                                </p:cTn>
                              </p:par>
                              <p:par>
                                <p:cTn id="28" presetID="0" presetClass="path" presetSubtype="0" accel="50000" decel="50000" fill="hold" nodeType="withEffect">
                                  <p:stCondLst>
                                    <p:cond delay="0"/>
                                  </p:stCondLst>
                                  <p:childTnLst>
                                    <p:animMotion origin="layout" path="M 3.33333E-6 -2.59259E-6 L -0.26394 -0.00185 " pathEditMode="relative" rAng="0" ptsTypes="AA">
                                      <p:cBhvr>
                                        <p:cTn id="29" dur="2000" fill="hold"/>
                                        <p:tgtEl>
                                          <p:spTgt spid="14"/>
                                        </p:tgtEl>
                                        <p:attrNameLst>
                                          <p:attrName>ppt_x</p:attrName>
                                          <p:attrName>ppt_y</p:attrName>
                                        </p:attrNameLst>
                                      </p:cBhvr>
                                      <p:rCtr x="-13203" y="-93"/>
                                    </p:animMotion>
                                  </p:childTnLst>
                                </p:cTn>
                              </p:par>
                            </p:childTnLst>
                          </p:cTn>
                        </p:par>
                      </p:childTnLst>
                    </p:cTn>
                  </p:par>
                  <p:par>
                    <p:cTn id="30" fill="hold">
                      <p:stCondLst>
                        <p:cond delay="indefinite"/>
                      </p:stCondLst>
                      <p:childTnLst>
                        <p:par>
                          <p:cTn id="31" fill="hold">
                            <p:stCondLst>
                              <p:cond delay="0"/>
                            </p:stCondLst>
                            <p:childTnLst>
                              <p:par>
                                <p:cTn id="32" presetID="0" presetClass="path" presetSubtype="0" accel="50000" decel="50000" fill="hold" nodeType="clickEffect">
                                  <p:stCondLst>
                                    <p:cond delay="0"/>
                                  </p:stCondLst>
                                  <p:childTnLst>
                                    <p:animMotion origin="layout" path="M -4.16667E-7 -3.7037E-6 L -0.27565 -0.00046 " pathEditMode="relative" rAng="0" ptsTypes="AA">
                                      <p:cBhvr>
                                        <p:cTn id="33" dur="2000" fill="hold"/>
                                        <p:tgtEl>
                                          <p:spTgt spid="16"/>
                                        </p:tgtEl>
                                        <p:attrNameLst>
                                          <p:attrName>ppt_x</p:attrName>
                                          <p:attrName>ppt_y</p:attrName>
                                        </p:attrNameLst>
                                      </p:cBhvr>
                                      <p:rCtr x="-13789" y="-23"/>
                                    </p:animMotion>
                                  </p:childTnLst>
                                </p:cTn>
                              </p:par>
                              <p:par>
                                <p:cTn id="34" presetID="0" presetClass="path" presetSubtype="0" accel="50000" decel="50000" fill="hold" nodeType="withEffect">
                                  <p:stCondLst>
                                    <p:cond delay="0"/>
                                  </p:stCondLst>
                                  <p:childTnLst>
                                    <p:animMotion origin="layout" path="M -2.29167E-6 2.22222E-6 L -0.24987 0.00092 " pathEditMode="relative" rAng="0" ptsTypes="AA">
                                      <p:cBhvr>
                                        <p:cTn id="35" dur="2000" fill="hold"/>
                                        <p:tgtEl>
                                          <p:spTgt spid="15"/>
                                        </p:tgtEl>
                                        <p:attrNameLst>
                                          <p:attrName>ppt_x</p:attrName>
                                          <p:attrName>ppt_y</p:attrName>
                                        </p:attrNameLst>
                                      </p:cBhvr>
                                      <p:rCtr x="-13268" y="-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r>
              <a:rPr lang="en-GB" sz="2200" dirty="0">
                <a:solidFill>
                  <a:srgbClr val="FF3860"/>
                </a:solidFill>
              </a:rPr>
              <a:t>3.02 x 100 = 302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812658232"/>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9502722" y="3477287"/>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8954788" y="3483720"/>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3132780" y="4271033"/>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2574308" y="4280861"/>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2021946" y="4280861"/>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14008" y="42646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566074" y="4271033"/>
            <a:ext cx="353637" cy="360000"/>
          </a:xfrm>
          <a:prstGeom prst="rect">
            <a:avLst/>
          </a:prstGeom>
        </p:spPr>
      </p:pic>
    </p:spTree>
    <p:extLst>
      <p:ext uri="{BB962C8B-B14F-4D97-AF65-F5344CB8AC3E}">
        <p14:creationId xmlns:p14="http://schemas.microsoft.com/office/powerpoint/2010/main" val="30359110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29041232"/>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9513923" y="3467459"/>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8965989" y="3473892"/>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6395916" y="4303029"/>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5837444" y="4312857"/>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5285082" y="4312857"/>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9442194" y="4296596"/>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8894260" y="4303029"/>
            <a:ext cx="353637" cy="360000"/>
          </a:xfrm>
          <a:prstGeom prst="rect">
            <a:avLst/>
          </a:prstGeom>
        </p:spPr>
      </p:pic>
    </p:spTree>
    <p:extLst>
      <p:ext uri="{BB962C8B-B14F-4D97-AF65-F5344CB8AC3E}">
        <p14:creationId xmlns:p14="http://schemas.microsoft.com/office/powerpoint/2010/main" val="1406186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par>
                                <p:cTn id="11" presetID="9"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dissolve">
                                      <p:cBhvr>
                                        <p:cTn id="18" dur="500"/>
                                        <p:tgtEl>
                                          <p:spTgt spid="16"/>
                                        </p:tgtEl>
                                      </p:cBhvr>
                                    </p:animEffect>
                                  </p:childTnLst>
                                </p:cTn>
                              </p:par>
                              <p:par>
                                <p:cTn id="19" presetID="9"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dissolv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2.5E-6 -3.7037E-6 L -0.41562 0.00162 " pathEditMode="relative" rAng="0" ptsTypes="AA">
                                      <p:cBhvr>
                                        <p:cTn id="25" dur="2000" fill="hold"/>
                                        <p:tgtEl>
                                          <p:spTgt spid="12"/>
                                        </p:tgtEl>
                                        <p:attrNameLst>
                                          <p:attrName>ppt_x</p:attrName>
                                          <p:attrName>ppt_y</p:attrName>
                                        </p:attrNameLst>
                                      </p:cBhvr>
                                      <p:rCtr x="-20781" y="69"/>
                                    </p:animMotion>
                                  </p:childTnLst>
                                </p:cTn>
                              </p:par>
                              <p:par>
                                <p:cTn id="26" presetID="0" presetClass="path" presetSubtype="0" accel="50000" decel="50000" fill="hold" nodeType="withEffect">
                                  <p:stCondLst>
                                    <p:cond delay="0"/>
                                  </p:stCondLst>
                                  <p:childTnLst>
                                    <p:animMotion origin="layout" path="M 8.33333E-7 -2.59259E-6 L -0.40872 -0.00185 " pathEditMode="relative" rAng="0" ptsTypes="AA">
                                      <p:cBhvr>
                                        <p:cTn id="27" dur="2000" fill="hold"/>
                                        <p:tgtEl>
                                          <p:spTgt spid="13"/>
                                        </p:tgtEl>
                                        <p:attrNameLst>
                                          <p:attrName>ppt_x</p:attrName>
                                          <p:attrName>ppt_y</p:attrName>
                                        </p:attrNameLst>
                                      </p:cBhvr>
                                      <p:rCtr x="-20443" y="-93"/>
                                    </p:animMotion>
                                  </p:childTnLst>
                                </p:cTn>
                              </p:par>
                              <p:par>
                                <p:cTn id="28" presetID="0" presetClass="path" presetSubtype="0" accel="50000" decel="50000" fill="hold" nodeType="withEffect">
                                  <p:stCondLst>
                                    <p:cond delay="0"/>
                                  </p:stCondLst>
                                  <p:childTnLst>
                                    <p:animMotion origin="layout" path="M 3.33333E-6 -2.59259E-6 L -0.40456 -0.00185 " pathEditMode="relative" rAng="0" ptsTypes="AA">
                                      <p:cBhvr>
                                        <p:cTn id="29" dur="2000" fill="hold"/>
                                        <p:tgtEl>
                                          <p:spTgt spid="14"/>
                                        </p:tgtEl>
                                        <p:attrNameLst>
                                          <p:attrName>ppt_x</p:attrName>
                                          <p:attrName>ppt_y</p:attrName>
                                        </p:attrNameLst>
                                      </p:cBhvr>
                                      <p:rCtr x="-20234" y="-93"/>
                                    </p:animMotion>
                                  </p:childTnLst>
                                </p:cTn>
                              </p:par>
                            </p:childTnLst>
                          </p:cTn>
                        </p:par>
                      </p:childTnLst>
                    </p:cTn>
                  </p:par>
                  <p:par>
                    <p:cTn id="30" fill="hold">
                      <p:stCondLst>
                        <p:cond delay="indefinite"/>
                      </p:stCondLst>
                      <p:childTnLst>
                        <p:par>
                          <p:cTn id="31" fill="hold">
                            <p:stCondLst>
                              <p:cond delay="0"/>
                            </p:stCondLst>
                            <p:childTnLst>
                              <p:par>
                                <p:cTn id="32" presetID="0" presetClass="path" presetSubtype="0" accel="50000" decel="50000" fill="hold" nodeType="clickEffect">
                                  <p:stCondLst>
                                    <p:cond delay="0"/>
                                  </p:stCondLst>
                                  <p:childTnLst>
                                    <p:animMotion origin="layout" path="M -4.16667E-7 -3.7037E-6 L -0.42018 -0.00046 " pathEditMode="relative" rAng="0" ptsTypes="AA">
                                      <p:cBhvr>
                                        <p:cTn id="33" dur="2000" fill="hold"/>
                                        <p:tgtEl>
                                          <p:spTgt spid="16"/>
                                        </p:tgtEl>
                                        <p:attrNameLst>
                                          <p:attrName>ppt_x</p:attrName>
                                          <p:attrName>ppt_y</p:attrName>
                                        </p:attrNameLst>
                                      </p:cBhvr>
                                      <p:rCtr x="-21016" y="-23"/>
                                    </p:animMotion>
                                  </p:childTnLst>
                                </p:cTn>
                              </p:par>
                              <p:par>
                                <p:cTn id="34" presetID="0" presetClass="path" presetSubtype="0" accel="50000" decel="50000" fill="hold" nodeType="withEffect">
                                  <p:stCondLst>
                                    <p:cond delay="0"/>
                                  </p:stCondLst>
                                  <p:childTnLst>
                                    <p:animMotion origin="layout" path="M -2.29167E-6 2.22222E-6 L -0.4056 0.00046 " pathEditMode="relative" rAng="0" ptsTypes="AA">
                                      <p:cBhvr>
                                        <p:cTn id="35" dur="2000" fill="hold"/>
                                        <p:tgtEl>
                                          <p:spTgt spid="15"/>
                                        </p:tgtEl>
                                        <p:attrNameLst>
                                          <p:attrName>ppt_x</p:attrName>
                                          <p:attrName>ppt_y</p:attrName>
                                        </p:attrNameLst>
                                      </p:cBhvr>
                                      <p:rCtr x="-20286"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Starter:</a:t>
            </a:r>
          </a:p>
          <a:p>
            <a:pPr marL="0" indent="0">
              <a:buClr>
                <a:srgbClr val="23D160"/>
              </a:buClr>
              <a:buSzPct val="85000"/>
              <a:buNone/>
            </a:pPr>
            <a:r>
              <a:rPr lang="en-GB" sz="2200" dirty="0"/>
              <a:t>If the following are the second and third steps in a sequence, what would the first and fourth steps be? Write each representation as a number too!</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33" name="Table 32">
            <a:extLst>
              <a:ext uri="{FF2B5EF4-FFF2-40B4-BE49-F238E27FC236}">
                <a16:creationId xmlns:a16="http://schemas.microsoft.com/office/drawing/2014/main" xmlns="" id="{3E7CE1FE-4E26-254E-8593-B72ADD56233A}"/>
              </a:ext>
            </a:extLst>
          </p:cNvPr>
          <p:cNvGraphicFramePr>
            <a:graphicFrameLocks noGrp="1"/>
          </p:cNvGraphicFramePr>
          <p:nvPr>
            <p:extLst>
              <p:ext uri="{D42A27DB-BD31-4B8C-83A1-F6EECF244321}">
                <p14:modId xmlns:p14="http://schemas.microsoft.com/office/powerpoint/2010/main" val="2847407871"/>
              </p:ext>
            </p:extLst>
          </p:nvPr>
        </p:nvGraphicFramePr>
        <p:xfrm>
          <a:off x="251791" y="30400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r h="370840">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3738866486"/>
                  </a:ext>
                </a:extLst>
              </a:tr>
              <a:tr h="370840">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03019058"/>
                  </a:ext>
                </a:extLst>
              </a:tr>
            </a:tbl>
          </a:graphicData>
        </a:graphic>
      </p:graphicFrame>
      <p:sp>
        <p:nvSpPr>
          <p:cNvPr id="34" name="Oval 33">
            <a:extLst>
              <a:ext uri="{FF2B5EF4-FFF2-40B4-BE49-F238E27FC236}">
                <a16:creationId xmlns:a16="http://schemas.microsoft.com/office/drawing/2014/main" xmlns="" id="{104874A3-364E-934B-B37C-25E6CE411CE7}"/>
              </a:ext>
            </a:extLst>
          </p:cNvPr>
          <p:cNvSpPr/>
          <p:nvPr/>
        </p:nvSpPr>
        <p:spPr>
          <a:xfrm>
            <a:off x="6849913" y="3212301"/>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xmlns="" id="{5492E820-6E70-4A49-91BB-2D23BC1C5972}"/>
              </a:ext>
            </a:extLst>
          </p:cNvPr>
          <p:cNvPicPr>
            <a:picLocks noChangeAspect="1"/>
          </p:cNvPicPr>
          <p:nvPr/>
        </p:nvPicPr>
        <p:blipFill>
          <a:blip r:embed="rId3"/>
          <a:stretch>
            <a:fillRect/>
          </a:stretch>
        </p:blipFill>
        <p:spPr>
          <a:xfrm>
            <a:off x="4505408" y="4471359"/>
            <a:ext cx="353637" cy="360000"/>
          </a:xfrm>
          <a:prstGeom prst="rect">
            <a:avLst/>
          </a:prstGeom>
        </p:spPr>
      </p:pic>
      <p:pic>
        <p:nvPicPr>
          <p:cNvPr id="38" name="Picture 37">
            <a:extLst>
              <a:ext uri="{FF2B5EF4-FFF2-40B4-BE49-F238E27FC236}">
                <a16:creationId xmlns:a16="http://schemas.microsoft.com/office/drawing/2014/main" xmlns="" id="{72EF26B1-650D-BA49-921C-79ECA5CD9713}"/>
              </a:ext>
            </a:extLst>
          </p:cNvPr>
          <p:cNvPicPr>
            <a:picLocks noChangeAspect="1"/>
          </p:cNvPicPr>
          <p:nvPr/>
        </p:nvPicPr>
        <p:blipFill>
          <a:blip r:embed="rId3"/>
          <a:stretch>
            <a:fillRect/>
          </a:stretch>
        </p:blipFill>
        <p:spPr>
          <a:xfrm>
            <a:off x="3953046" y="4471359"/>
            <a:ext cx="353637" cy="360000"/>
          </a:xfrm>
          <a:prstGeom prst="rect">
            <a:avLst/>
          </a:prstGeom>
        </p:spPr>
      </p:pic>
      <p:pic>
        <p:nvPicPr>
          <p:cNvPr id="39" name="Picture 38">
            <a:extLst>
              <a:ext uri="{FF2B5EF4-FFF2-40B4-BE49-F238E27FC236}">
                <a16:creationId xmlns:a16="http://schemas.microsoft.com/office/drawing/2014/main" xmlns="" id="{E48BF50A-040B-2849-8BFD-BC6269AAEC4E}"/>
              </a:ext>
            </a:extLst>
          </p:cNvPr>
          <p:cNvPicPr>
            <a:picLocks noChangeAspect="1"/>
          </p:cNvPicPr>
          <p:nvPr/>
        </p:nvPicPr>
        <p:blipFill>
          <a:blip r:embed="rId3"/>
          <a:stretch>
            <a:fillRect/>
          </a:stretch>
        </p:blipFill>
        <p:spPr>
          <a:xfrm>
            <a:off x="5863619" y="4477266"/>
            <a:ext cx="353637" cy="360000"/>
          </a:xfrm>
          <a:prstGeom prst="rect">
            <a:avLst/>
          </a:prstGeom>
        </p:spPr>
      </p:pic>
      <p:pic>
        <p:nvPicPr>
          <p:cNvPr id="47" name="Picture 46">
            <a:extLst>
              <a:ext uri="{FF2B5EF4-FFF2-40B4-BE49-F238E27FC236}">
                <a16:creationId xmlns:a16="http://schemas.microsoft.com/office/drawing/2014/main" xmlns="" id="{DF7DF768-19DA-B143-9AFF-75F6AF57C31A}"/>
              </a:ext>
            </a:extLst>
          </p:cNvPr>
          <p:cNvPicPr>
            <a:picLocks noChangeAspect="1"/>
          </p:cNvPicPr>
          <p:nvPr/>
        </p:nvPicPr>
        <p:blipFill>
          <a:blip r:embed="rId3"/>
          <a:stretch>
            <a:fillRect/>
          </a:stretch>
        </p:blipFill>
        <p:spPr>
          <a:xfrm>
            <a:off x="2852005" y="5334381"/>
            <a:ext cx="353637" cy="360000"/>
          </a:xfrm>
          <a:prstGeom prst="rect">
            <a:avLst/>
          </a:prstGeom>
        </p:spPr>
      </p:pic>
      <p:pic>
        <p:nvPicPr>
          <p:cNvPr id="48" name="Picture 47">
            <a:extLst>
              <a:ext uri="{FF2B5EF4-FFF2-40B4-BE49-F238E27FC236}">
                <a16:creationId xmlns:a16="http://schemas.microsoft.com/office/drawing/2014/main" xmlns="" id="{1174DEA7-D07A-4348-ACD6-D9E9F4BB9E2D}"/>
              </a:ext>
            </a:extLst>
          </p:cNvPr>
          <p:cNvPicPr>
            <a:picLocks noChangeAspect="1"/>
          </p:cNvPicPr>
          <p:nvPr/>
        </p:nvPicPr>
        <p:blipFill>
          <a:blip r:embed="rId3"/>
          <a:stretch>
            <a:fillRect/>
          </a:stretch>
        </p:blipFill>
        <p:spPr>
          <a:xfrm>
            <a:off x="2299643" y="5334381"/>
            <a:ext cx="353637" cy="360000"/>
          </a:xfrm>
          <a:prstGeom prst="rect">
            <a:avLst/>
          </a:prstGeom>
        </p:spPr>
      </p:pic>
      <p:pic>
        <p:nvPicPr>
          <p:cNvPr id="49" name="Picture 48">
            <a:extLst>
              <a:ext uri="{FF2B5EF4-FFF2-40B4-BE49-F238E27FC236}">
                <a16:creationId xmlns:a16="http://schemas.microsoft.com/office/drawing/2014/main" xmlns="" id="{5E48D6D7-EC60-F948-9099-47676635A2EB}"/>
              </a:ext>
            </a:extLst>
          </p:cNvPr>
          <p:cNvPicPr>
            <a:picLocks noChangeAspect="1"/>
          </p:cNvPicPr>
          <p:nvPr/>
        </p:nvPicPr>
        <p:blipFill>
          <a:blip r:embed="rId3"/>
          <a:stretch>
            <a:fillRect/>
          </a:stretch>
        </p:blipFill>
        <p:spPr>
          <a:xfrm>
            <a:off x="4210216" y="5340288"/>
            <a:ext cx="353637" cy="360000"/>
          </a:xfrm>
          <a:prstGeom prst="rect">
            <a:avLst/>
          </a:prstGeom>
        </p:spPr>
      </p:pic>
    </p:spTree>
    <p:extLst>
      <p:ext uri="{BB962C8B-B14F-4D97-AF65-F5344CB8AC3E}">
        <p14:creationId xmlns:p14="http://schemas.microsoft.com/office/powerpoint/2010/main" val="165390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r>
              <a:rPr lang="en-GB" sz="2200" dirty="0">
                <a:solidFill>
                  <a:srgbClr val="FF3860"/>
                </a:solidFill>
              </a:rPr>
              <a:t>3.02 x 100 = 3,020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3098315360"/>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xmlns="" id="{7A8FD416-DDED-8A46-828F-9033527BC1EF}"/>
              </a:ext>
            </a:extLst>
          </p:cNvPr>
          <p:cNvPicPr>
            <a:picLocks noChangeAspect="1"/>
          </p:cNvPicPr>
          <p:nvPr/>
        </p:nvPicPr>
        <p:blipFill>
          <a:blip r:embed="rId3"/>
          <a:stretch>
            <a:fillRect/>
          </a:stretch>
        </p:blipFill>
        <p:spPr>
          <a:xfrm>
            <a:off x="6467645" y="3473892"/>
            <a:ext cx="353637" cy="360000"/>
          </a:xfrm>
          <a:prstGeom prst="rect">
            <a:avLst/>
          </a:prstGeom>
        </p:spPr>
      </p:pic>
      <p:pic>
        <p:nvPicPr>
          <p:cNvPr id="37" name="Picture 36">
            <a:extLst>
              <a:ext uri="{FF2B5EF4-FFF2-40B4-BE49-F238E27FC236}">
                <a16:creationId xmlns:a16="http://schemas.microsoft.com/office/drawing/2014/main" xmlns="" id="{C49CD5F2-FEF2-AF41-B7DF-06FBA760A223}"/>
              </a:ext>
            </a:extLst>
          </p:cNvPr>
          <p:cNvPicPr>
            <a:picLocks noChangeAspect="1"/>
          </p:cNvPicPr>
          <p:nvPr/>
        </p:nvPicPr>
        <p:blipFill>
          <a:blip r:embed="rId3"/>
          <a:stretch>
            <a:fillRect/>
          </a:stretch>
        </p:blipFill>
        <p:spPr>
          <a:xfrm>
            <a:off x="5909173" y="3483720"/>
            <a:ext cx="353637" cy="360000"/>
          </a:xfrm>
          <a:prstGeom prst="rect">
            <a:avLst/>
          </a:prstGeom>
        </p:spPr>
      </p:pic>
      <p:pic>
        <p:nvPicPr>
          <p:cNvPr id="38" name="Picture 37">
            <a:extLst>
              <a:ext uri="{FF2B5EF4-FFF2-40B4-BE49-F238E27FC236}">
                <a16:creationId xmlns:a16="http://schemas.microsoft.com/office/drawing/2014/main" xmlns="" id="{7807496F-9CB1-F945-99FB-9210661F32A8}"/>
              </a:ext>
            </a:extLst>
          </p:cNvPr>
          <p:cNvPicPr>
            <a:picLocks noChangeAspect="1"/>
          </p:cNvPicPr>
          <p:nvPr/>
        </p:nvPicPr>
        <p:blipFill>
          <a:blip r:embed="rId3"/>
          <a:stretch>
            <a:fillRect/>
          </a:stretch>
        </p:blipFill>
        <p:spPr>
          <a:xfrm>
            <a:off x="5356811" y="3483720"/>
            <a:ext cx="353637" cy="360000"/>
          </a:xfrm>
          <a:prstGeom prst="rect">
            <a:avLst/>
          </a:prstGeom>
        </p:spPr>
      </p:pic>
      <p:pic>
        <p:nvPicPr>
          <p:cNvPr id="39" name="Picture 38">
            <a:extLst>
              <a:ext uri="{FF2B5EF4-FFF2-40B4-BE49-F238E27FC236}">
                <a16:creationId xmlns:a16="http://schemas.microsoft.com/office/drawing/2014/main" xmlns="" id="{2984C378-7550-644E-AB54-B9DE9069118E}"/>
              </a:ext>
            </a:extLst>
          </p:cNvPr>
          <p:cNvPicPr>
            <a:picLocks noChangeAspect="1"/>
          </p:cNvPicPr>
          <p:nvPr/>
        </p:nvPicPr>
        <p:blipFill>
          <a:blip r:embed="rId3"/>
          <a:stretch>
            <a:fillRect/>
          </a:stretch>
        </p:blipFill>
        <p:spPr>
          <a:xfrm>
            <a:off x="9502722" y="3477287"/>
            <a:ext cx="353637" cy="360000"/>
          </a:xfrm>
          <a:prstGeom prst="rect">
            <a:avLst/>
          </a:prstGeom>
        </p:spPr>
      </p:pic>
      <p:pic>
        <p:nvPicPr>
          <p:cNvPr id="40" name="Picture 39">
            <a:extLst>
              <a:ext uri="{FF2B5EF4-FFF2-40B4-BE49-F238E27FC236}">
                <a16:creationId xmlns:a16="http://schemas.microsoft.com/office/drawing/2014/main" xmlns="" id="{B238CB7B-3883-7342-96D7-294EDBE40E37}"/>
              </a:ext>
            </a:extLst>
          </p:cNvPr>
          <p:cNvPicPr>
            <a:picLocks noChangeAspect="1"/>
          </p:cNvPicPr>
          <p:nvPr/>
        </p:nvPicPr>
        <p:blipFill>
          <a:blip r:embed="rId3"/>
          <a:stretch>
            <a:fillRect/>
          </a:stretch>
        </p:blipFill>
        <p:spPr>
          <a:xfrm>
            <a:off x="8954788" y="3483720"/>
            <a:ext cx="353637" cy="360000"/>
          </a:xfrm>
          <a:prstGeom prst="rect">
            <a:avLst/>
          </a:prstGeom>
        </p:spPr>
      </p:pic>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1479078" y="4271033"/>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920606" y="4280861"/>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368244" y="4280861"/>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4460306" y="42646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3912372" y="4271033"/>
            <a:ext cx="353637" cy="360000"/>
          </a:xfrm>
          <a:prstGeom prst="rect">
            <a:avLst/>
          </a:prstGeom>
        </p:spPr>
      </p:pic>
    </p:spTree>
    <p:extLst>
      <p:ext uri="{BB962C8B-B14F-4D97-AF65-F5344CB8AC3E}">
        <p14:creationId xmlns:p14="http://schemas.microsoft.com/office/powerpoint/2010/main" val="26349657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number is shown on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864327586"/>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11467866" y="3429000"/>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10909394" y="3438828"/>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10357032" y="3438828"/>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spTree>
    <p:extLst>
      <p:ext uri="{BB962C8B-B14F-4D97-AF65-F5344CB8AC3E}">
        <p14:creationId xmlns:p14="http://schemas.microsoft.com/office/powerpoint/2010/main" val="32731248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number is shown on the place value chart below? </a:t>
            </a:r>
            <a:r>
              <a:rPr lang="en-GB" sz="2200" dirty="0">
                <a:solidFill>
                  <a:srgbClr val="FF3860"/>
                </a:solidFill>
              </a:rPr>
              <a:t>2.003</a:t>
            </a:r>
            <a:r>
              <a:rPr lang="en-GB" sz="2200" dirty="0"/>
              <a: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1656897061"/>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5D5F0AF9-EBB9-9344-BC36-CAE5C1D01FEC}"/>
              </a:ext>
            </a:extLst>
          </p:cNvPr>
          <p:cNvPicPr>
            <a:picLocks noChangeAspect="1"/>
          </p:cNvPicPr>
          <p:nvPr/>
        </p:nvPicPr>
        <p:blipFill>
          <a:blip r:embed="rId3"/>
          <a:stretch>
            <a:fillRect/>
          </a:stretch>
        </p:blipFill>
        <p:spPr>
          <a:xfrm>
            <a:off x="11467866" y="3429000"/>
            <a:ext cx="353637" cy="360000"/>
          </a:xfrm>
          <a:prstGeom prst="rect">
            <a:avLst/>
          </a:prstGeom>
        </p:spPr>
      </p:pic>
      <p:pic>
        <p:nvPicPr>
          <p:cNvPr id="18" name="Picture 17">
            <a:extLst>
              <a:ext uri="{FF2B5EF4-FFF2-40B4-BE49-F238E27FC236}">
                <a16:creationId xmlns:a16="http://schemas.microsoft.com/office/drawing/2014/main" xmlns="" id="{107E50B7-C682-AD4F-85DF-D52610ABB02B}"/>
              </a:ext>
            </a:extLst>
          </p:cNvPr>
          <p:cNvPicPr>
            <a:picLocks noChangeAspect="1"/>
          </p:cNvPicPr>
          <p:nvPr/>
        </p:nvPicPr>
        <p:blipFill>
          <a:blip r:embed="rId3"/>
          <a:stretch>
            <a:fillRect/>
          </a:stretch>
        </p:blipFill>
        <p:spPr>
          <a:xfrm>
            <a:off x="10909394" y="3438828"/>
            <a:ext cx="353637" cy="360000"/>
          </a:xfrm>
          <a:prstGeom prst="rect">
            <a:avLst/>
          </a:prstGeom>
        </p:spPr>
      </p:pic>
      <p:pic>
        <p:nvPicPr>
          <p:cNvPr id="19" name="Picture 18">
            <a:extLst>
              <a:ext uri="{FF2B5EF4-FFF2-40B4-BE49-F238E27FC236}">
                <a16:creationId xmlns:a16="http://schemas.microsoft.com/office/drawing/2014/main" xmlns="" id="{2892FB49-E264-534D-8689-D1E8D7196A54}"/>
              </a:ext>
            </a:extLst>
          </p:cNvPr>
          <p:cNvPicPr>
            <a:picLocks noChangeAspect="1"/>
          </p:cNvPicPr>
          <p:nvPr/>
        </p:nvPicPr>
        <p:blipFill>
          <a:blip r:embed="rId3"/>
          <a:stretch>
            <a:fillRect/>
          </a:stretch>
        </p:blipFill>
        <p:spPr>
          <a:xfrm>
            <a:off x="10357032" y="3438828"/>
            <a:ext cx="353637" cy="360000"/>
          </a:xfrm>
          <a:prstGeom prst="rect">
            <a:avLst/>
          </a:prstGeom>
        </p:spPr>
      </p:pic>
    </p:spTree>
    <p:extLst>
      <p:ext uri="{BB962C8B-B14F-4D97-AF65-F5344CB8AC3E}">
        <p14:creationId xmlns:p14="http://schemas.microsoft.com/office/powerpoint/2010/main" val="30937015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3073922236"/>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143A798D-D55D-DD40-852A-E9F1709CD4BA}"/>
              </a:ext>
            </a:extLst>
          </p:cNvPr>
          <p:cNvPicPr>
            <a:picLocks noChangeAspect="1"/>
          </p:cNvPicPr>
          <p:nvPr/>
        </p:nvPicPr>
        <p:blipFill>
          <a:blip r:embed="rId3"/>
          <a:stretch>
            <a:fillRect/>
          </a:stretch>
        </p:blipFill>
        <p:spPr>
          <a:xfrm>
            <a:off x="11486166" y="4274500"/>
            <a:ext cx="353637" cy="360000"/>
          </a:xfrm>
          <a:prstGeom prst="rect">
            <a:avLst/>
          </a:prstGeom>
        </p:spPr>
      </p:pic>
      <p:pic>
        <p:nvPicPr>
          <p:cNvPr id="18" name="Picture 17">
            <a:extLst>
              <a:ext uri="{FF2B5EF4-FFF2-40B4-BE49-F238E27FC236}">
                <a16:creationId xmlns:a16="http://schemas.microsoft.com/office/drawing/2014/main" xmlns="" id="{AC4C8E42-6448-9F4A-AB4F-44BD1981BE63}"/>
              </a:ext>
            </a:extLst>
          </p:cNvPr>
          <p:cNvPicPr>
            <a:picLocks noChangeAspect="1"/>
          </p:cNvPicPr>
          <p:nvPr/>
        </p:nvPicPr>
        <p:blipFill>
          <a:blip r:embed="rId3"/>
          <a:stretch>
            <a:fillRect/>
          </a:stretch>
        </p:blipFill>
        <p:spPr>
          <a:xfrm>
            <a:off x="10927694" y="4284328"/>
            <a:ext cx="353637" cy="360000"/>
          </a:xfrm>
          <a:prstGeom prst="rect">
            <a:avLst/>
          </a:prstGeom>
        </p:spPr>
      </p:pic>
      <p:pic>
        <p:nvPicPr>
          <p:cNvPr id="19" name="Picture 18">
            <a:extLst>
              <a:ext uri="{FF2B5EF4-FFF2-40B4-BE49-F238E27FC236}">
                <a16:creationId xmlns:a16="http://schemas.microsoft.com/office/drawing/2014/main" xmlns="" id="{A038A227-A0CD-EE4E-A24E-6095D2C314BE}"/>
              </a:ext>
            </a:extLst>
          </p:cNvPr>
          <p:cNvPicPr>
            <a:picLocks noChangeAspect="1"/>
          </p:cNvPicPr>
          <p:nvPr/>
        </p:nvPicPr>
        <p:blipFill>
          <a:blip r:embed="rId3"/>
          <a:stretch>
            <a:fillRect/>
          </a:stretch>
        </p:blipFill>
        <p:spPr>
          <a:xfrm>
            <a:off x="10375332" y="4284328"/>
            <a:ext cx="353637" cy="360000"/>
          </a:xfrm>
          <a:prstGeom prst="rect">
            <a:avLst/>
          </a:prstGeom>
        </p:spPr>
      </p:pic>
      <p:pic>
        <p:nvPicPr>
          <p:cNvPr id="22" name="Picture 21">
            <a:extLst>
              <a:ext uri="{FF2B5EF4-FFF2-40B4-BE49-F238E27FC236}">
                <a16:creationId xmlns:a16="http://schemas.microsoft.com/office/drawing/2014/main" xmlns="" id="{7FEB67B9-B0E3-9A43-A4F6-7034334C9835}"/>
              </a:ext>
            </a:extLst>
          </p:cNvPr>
          <p:cNvPicPr>
            <a:picLocks noChangeAspect="1"/>
          </p:cNvPicPr>
          <p:nvPr/>
        </p:nvPicPr>
        <p:blipFill>
          <a:blip r:embed="rId3"/>
          <a:stretch>
            <a:fillRect/>
          </a:stretch>
        </p:blipFill>
        <p:spPr>
          <a:xfrm>
            <a:off x="6187133" y="4268067"/>
            <a:ext cx="353637" cy="360000"/>
          </a:xfrm>
          <a:prstGeom prst="rect">
            <a:avLst/>
          </a:prstGeom>
        </p:spPr>
      </p:pic>
      <p:pic>
        <p:nvPicPr>
          <p:cNvPr id="23" name="Picture 22">
            <a:extLst>
              <a:ext uri="{FF2B5EF4-FFF2-40B4-BE49-F238E27FC236}">
                <a16:creationId xmlns:a16="http://schemas.microsoft.com/office/drawing/2014/main" xmlns="" id="{6078768E-0BC4-1244-AE93-E5603D5D94A8}"/>
              </a:ext>
            </a:extLst>
          </p:cNvPr>
          <p:cNvPicPr>
            <a:picLocks noChangeAspect="1"/>
          </p:cNvPicPr>
          <p:nvPr/>
        </p:nvPicPr>
        <p:blipFill>
          <a:blip r:embed="rId3"/>
          <a:stretch>
            <a:fillRect/>
          </a:stretch>
        </p:blipFill>
        <p:spPr>
          <a:xfrm>
            <a:off x="5639199" y="4274500"/>
            <a:ext cx="353637" cy="360000"/>
          </a:xfrm>
          <a:prstGeom prst="rect">
            <a:avLst/>
          </a:prstGeom>
        </p:spPr>
      </p:pic>
      <p:pic>
        <p:nvPicPr>
          <p:cNvPr id="24" name="Picture 23">
            <a:extLst>
              <a:ext uri="{FF2B5EF4-FFF2-40B4-BE49-F238E27FC236}">
                <a16:creationId xmlns:a16="http://schemas.microsoft.com/office/drawing/2014/main" xmlns="" id="{777E511A-4458-D347-A41E-D3265142ECF3}"/>
              </a:ext>
            </a:extLst>
          </p:cNvPr>
          <p:cNvPicPr>
            <a:picLocks noChangeAspect="1"/>
          </p:cNvPicPr>
          <p:nvPr/>
        </p:nvPicPr>
        <p:blipFill>
          <a:blip r:embed="rId3"/>
          <a:stretch>
            <a:fillRect/>
          </a:stretch>
        </p:blipFill>
        <p:spPr>
          <a:xfrm>
            <a:off x="11467866" y="3429000"/>
            <a:ext cx="353637" cy="360000"/>
          </a:xfrm>
          <a:prstGeom prst="rect">
            <a:avLst/>
          </a:prstGeom>
        </p:spPr>
      </p:pic>
      <p:pic>
        <p:nvPicPr>
          <p:cNvPr id="25" name="Picture 24">
            <a:extLst>
              <a:ext uri="{FF2B5EF4-FFF2-40B4-BE49-F238E27FC236}">
                <a16:creationId xmlns:a16="http://schemas.microsoft.com/office/drawing/2014/main" xmlns="" id="{6F10D877-41D7-3C4A-AB82-44F66B104274}"/>
              </a:ext>
            </a:extLst>
          </p:cNvPr>
          <p:cNvPicPr>
            <a:picLocks noChangeAspect="1"/>
          </p:cNvPicPr>
          <p:nvPr/>
        </p:nvPicPr>
        <p:blipFill>
          <a:blip r:embed="rId3"/>
          <a:stretch>
            <a:fillRect/>
          </a:stretch>
        </p:blipFill>
        <p:spPr>
          <a:xfrm>
            <a:off x="10909394" y="3438828"/>
            <a:ext cx="353637" cy="360000"/>
          </a:xfrm>
          <a:prstGeom prst="rect">
            <a:avLst/>
          </a:prstGeom>
        </p:spPr>
      </p:pic>
      <p:pic>
        <p:nvPicPr>
          <p:cNvPr id="26" name="Picture 25">
            <a:extLst>
              <a:ext uri="{FF2B5EF4-FFF2-40B4-BE49-F238E27FC236}">
                <a16:creationId xmlns:a16="http://schemas.microsoft.com/office/drawing/2014/main" xmlns="" id="{594503BB-A943-1348-A713-2EF71E0C0A4C}"/>
              </a:ext>
            </a:extLst>
          </p:cNvPr>
          <p:cNvPicPr>
            <a:picLocks noChangeAspect="1"/>
          </p:cNvPicPr>
          <p:nvPr/>
        </p:nvPicPr>
        <p:blipFill>
          <a:blip r:embed="rId3"/>
          <a:stretch>
            <a:fillRect/>
          </a:stretch>
        </p:blipFill>
        <p:spPr>
          <a:xfrm>
            <a:off x="10357032" y="3438828"/>
            <a:ext cx="353637" cy="360000"/>
          </a:xfrm>
          <a:prstGeom prst="rect">
            <a:avLst/>
          </a:prstGeom>
        </p:spPr>
      </p:pic>
    </p:spTree>
    <p:extLst>
      <p:ext uri="{BB962C8B-B14F-4D97-AF65-F5344CB8AC3E}">
        <p14:creationId xmlns:p14="http://schemas.microsoft.com/office/powerpoint/2010/main" val="3313644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par>
                                <p:cTn id="8" presetID="9"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dissolv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500"/>
                                        <p:tgtEl>
                                          <p:spTgt spid="17"/>
                                        </p:tgtEl>
                                      </p:cBhvr>
                                    </p:animEffect>
                                  </p:childTnLst>
                                </p:cTn>
                              </p:par>
                              <p:par>
                                <p:cTn id="16" presetID="9"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par>
                                <p:cTn id="19" presetID="9"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dissolv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5E-6 -1.11111E-6 L -0.14532 0.00741 " pathEditMode="relative" rAng="0" ptsTypes="AA">
                                      <p:cBhvr>
                                        <p:cTn id="25" dur="2000" fill="hold"/>
                                        <p:tgtEl>
                                          <p:spTgt spid="22"/>
                                        </p:tgtEl>
                                        <p:attrNameLst>
                                          <p:attrName>ppt_x</p:attrName>
                                          <p:attrName>ppt_y</p:attrName>
                                        </p:attrNameLst>
                                      </p:cBhvr>
                                      <p:rCtr x="-7266" y="370"/>
                                    </p:animMotion>
                                  </p:childTnLst>
                                </p:cTn>
                              </p:par>
                              <p:par>
                                <p:cTn id="26" presetID="0" presetClass="path" presetSubtype="0" accel="50000" decel="50000" fill="hold" nodeType="withEffect">
                                  <p:stCondLst>
                                    <p:cond delay="0"/>
                                  </p:stCondLst>
                                  <p:childTnLst>
                                    <p:animMotion origin="layout" path="M -3.125E-6 2.96296E-6 L -0.14531 0.00648 " pathEditMode="relative" rAng="0" ptsTypes="AA">
                                      <p:cBhvr>
                                        <p:cTn id="27" dur="2000" fill="hold"/>
                                        <p:tgtEl>
                                          <p:spTgt spid="23"/>
                                        </p:tgtEl>
                                        <p:attrNameLst>
                                          <p:attrName>ppt_x</p:attrName>
                                          <p:attrName>ppt_y</p:attrName>
                                        </p:attrNameLst>
                                      </p:cBhvr>
                                      <p:rCtr x="-7266" y="324"/>
                                    </p:animMotion>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4.79167E-6 4.07407E-6 L -0.13997 0.00208 " pathEditMode="relative" rAng="0" ptsTypes="AA">
                                      <p:cBhvr>
                                        <p:cTn id="31" dur="2000" fill="hold"/>
                                        <p:tgtEl>
                                          <p:spTgt spid="19"/>
                                        </p:tgtEl>
                                        <p:attrNameLst>
                                          <p:attrName>ppt_x</p:attrName>
                                          <p:attrName>ppt_y</p:attrName>
                                        </p:attrNameLst>
                                      </p:cBhvr>
                                      <p:rCtr x="-7005" y="93"/>
                                    </p:animMotion>
                                  </p:childTnLst>
                                </p:cTn>
                              </p:par>
                              <p:par>
                                <p:cTn id="32" presetID="0" presetClass="path" presetSubtype="0" accel="50000" decel="50000" fill="hold" nodeType="withEffect">
                                  <p:stCondLst>
                                    <p:cond delay="0"/>
                                  </p:stCondLst>
                                  <p:childTnLst>
                                    <p:animMotion origin="layout" path="M 2.70833E-6 4.07407E-6 L -0.15912 -0.00047 " pathEditMode="relative" rAng="0" ptsTypes="AA">
                                      <p:cBhvr>
                                        <p:cTn id="33" dur="2000" fill="hold"/>
                                        <p:tgtEl>
                                          <p:spTgt spid="18"/>
                                        </p:tgtEl>
                                        <p:attrNameLst>
                                          <p:attrName>ppt_x</p:attrName>
                                          <p:attrName>ppt_y</p:attrName>
                                        </p:attrNameLst>
                                      </p:cBhvr>
                                      <p:rCtr x="-7956" y="-23"/>
                                    </p:animMotion>
                                  </p:childTnLst>
                                </p:cTn>
                              </p:par>
                              <p:par>
                                <p:cTn id="34" presetID="0" presetClass="path" presetSubtype="0" accel="50000" decel="50000" fill="hold" nodeType="withEffect">
                                  <p:stCondLst>
                                    <p:cond delay="0"/>
                                  </p:stCondLst>
                                  <p:childTnLst>
                                    <p:animMotion origin="layout" path="M -4.16667E-7 2.96296E-6 L -0.1599 2.96296E-6 " pathEditMode="relative" rAng="0" ptsTypes="AA">
                                      <p:cBhvr>
                                        <p:cTn id="35" dur="2000" fill="hold"/>
                                        <p:tgtEl>
                                          <p:spTgt spid="17"/>
                                        </p:tgtEl>
                                        <p:attrNameLst>
                                          <p:attrName>ppt_x</p:attrName>
                                          <p:attrName>ppt_y</p:attrName>
                                        </p:attrNameLst>
                                      </p:cBhvr>
                                      <p:rCtr x="-799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r>
              <a:rPr lang="en-GB" sz="2200" dirty="0">
                <a:solidFill>
                  <a:srgbClr val="FF3860"/>
                </a:solidFill>
              </a:rPr>
              <a:t>2.003 x 10 = 20.03</a:t>
            </a:r>
            <a:r>
              <a:rPr lang="en-GB" sz="2200" dirty="0"/>
              <a: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1782604356"/>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11466952" y="3454464"/>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10908480" y="3464292"/>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10356118" y="3464292"/>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2531B5D3-6DCF-2744-A195-34859B9C46C3}"/>
              </a:ext>
            </a:extLst>
          </p:cNvPr>
          <p:cNvPicPr>
            <a:picLocks noChangeAspect="1"/>
          </p:cNvPicPr>
          <p:nvPr/>
        </p:nvPicPr>
        <p:blipFill>
          <a:blip r:embed="rId3"/>
          <a:stretch>
            <a:fillRect/>
          </a:stretch>
        </p:blipFill>
        <p:spPr>
          <a:xfrm>
            <a:off x="9819338" y="4264109"/>
            <a:ext cx="353637" cy="360000"/>
          </a:xfrm>
          <a:prstGeom prst="rect">
            <a:avLst/>
          </a:prstGeom>
        </p:spPr>
      </p:pic>
      <p:pic>
        <p:nvPicPr>
          <p:cNvPr id="18" name="Picture 17">
            <a:extLst>
              <a:ext uri="{FF2B5EF4-FFF2-40B4-BE49-F238E27FC236}">
                <a16:creationId xmlns:a16="http://schemas.microsoft.com/office/drawing/2014/main" xmlns="" id="{0B31F559-A1C7-CF48-A80D-D730DE1B2200}"/>
              </a:ext>
            </a:extLst>
          </p:cNvPr>
          <p:cNvPicPr>
            <a:picLocks noChangeAspect="1"/>
          </p:cNvPicPr>
          <p:nvPr/>
        </p:nvPicPr>
        <p:blipFill>
          <a:blip r:embed="rId3"/>
          <a:stretch>
            <a:fillRect/>
          </a:stretch>
        </p:blipFill>
        <p:spPr>
          <a:xfrm>
            <a:off x="9260866" y="4273937"/>
            <a:ext cx="353637" cy="360000"/>
          </a:xfrm>
          <a:prstGeom prst="rect">
            <a:avLst/>
          </a:prstGeom>
        </p:spPr>
      </p:pic>
      <p:pic>
        <p:nvPicPr>
          <p:cNvPr id="19" name="Picture 18">
            <a:extLst>
              <a:ext uri="{FF2B5EF4-FFF2-40B4-BE49-F238E27FC236}">
                <a16:creationId xmlns:a16="http://schemas.microsoft.com/office/drawing/2014/main" xmlns="" id="{73C72B7C-B1D1-1F48-8C84-97BC3F8E43AB}"/>
              </a:ext>
            </a:extLst>
          </p:cNvPr>
          <p:cNvPicPr>
            <a:picLocks noChangeAspect="1"/>
          </p:cNvPicPr>
          <p:nvPr/>
        </p:nvPicPr>
        <p:blipFill>
          <a:blip r:embed="rId3"/>
          <a:stretch>
            <a:fillRect/>
          </a:stretch>
        </p:blipFill>
        <p:spPr>
          <a:xfrm>
            <a:off x="8708504" y="4273937"/>
            <a:ext cx="353637" cy="360000"/>
          </a:xfrm>
          <a:prstGeom prst="rect">
            <a:avLst/>
          </a:prstGeom>
        </p:spPr>
      </p:pic>
      <p:pic>
        <p:nvPicPr>
          <p:cNvPr id="22" name="Picture 21">
            <a:extLst>
              <a:ext uri="{FF2B5EF4-FFF2-40B4-BE49-F238E27FC236}">
                <a16:creationId xmlns:a16="http://schemas.microsoft.com/office/drawing/2014/main" xmlns="" id="{A9FB50F9-B86A-AF4B-8D63-0F37169385D7}"/>
              </a:ext>
            </a:extLst>
          </p:cNvPr>
          <p:cNvPicPr>
            <a:picLocks noChangeAspect="1"/>
          </p:cNvPicPr>
          <p:nvPr/>
        </p:nvPicPr>
        <p:blipFill>
          <a:blip r:embed="rId3"/>
          <a:stretch>
            <a:fillRect/>
          </a:stretch>
        </p:blipFill>
        <p:spPr>
          <a:xfrm>
            <a:off x="4546758" y="4274500"/>
            <a:ext cx="353637" cy="360000"/>
          </a:xfrm>
          <a:prstGeom prst="rect">
            <a:avLst/>
          </a:prstGeom>
        </p:spPr>
      </p:pic>
      <p:pic>
        <p:nvPicPr>
          <p:cNvPr id="23" name="Picture 22">
            <a:extLst>
              <a:ext uri="{FF2B5EF4-FFF2-40B4-BE49-F238E27FC236}">
                <a16:creationId xmlns:a16="http://schemas.microsoft.com/office/drawing/2014/main" xmlns="" id="{8DDA1A3F-3D53-4E4E-9193-00ED2D2879B6}"/>
              </a:ext>
            </a:extLst>
          </p:cNvPr>
          <p:cNvPicPr>
            <a:picLocks noChangeAspect="1"/>
          </p:cNvPicPr>
          <p:nvPr/>
        </p:nvPicPr>
        <p:blipFill>
          <a:blip r:embed="rId3"/>
          <a:stretch>
            <a:fillRect/>
          </a:stretch>
        </p:blipFill>
        <p:spPr>
          <a:xfrm>
            <a:off x="3998824" y="4280933"/>
            <a:ext cx="353637" cy="360000"/>
          </a:xfrm>
          <a:prstGeom prst="rect">
            <a:avLst/>
          </a:prstGeom>
        </p:spPr>
      </p:pic>
    </p:spTree>
    <p:extLst>
      <p:ext uri="{BB962C8B-B14F-4D97-AF65-F5344CB8AC3E}">
        <p14:creationId xmlns:p14="http://schemas.microsoft.com/office/powerpoint/2010/main" val="27433901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945177546"/>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143A798D-D55D-DD40-852A-E9F1709CD4BA}"/>
              </a:ext>
            </a:extLst>
          </p:cNvPr>
          <p:cNvPicPr>
            <a:picLocks noChangeAspect="1"/>
          </p:cNvPicPr>
          <p:nvPr/>
        </p:nvPicPr>
        <p:blipFill>
          <a:blip r:embed="rId3"/>
          <a:stretch>
            <a:fillRect/>
          </a:stretch>
        </p:blipFill>
        <p:spPr>
          <a:xfrm>
            <a:off x="11486166" y="4274500"/>
            <a:ext cx="353637" cy="360000"/>
          </a:xfrm>
          <a:prstGeom prst="rect">
            <a:avLst/>
          </a:prstGeom>
        </p:spPr>
      </p:pic>
      <p:pic>
        <p:nvPicPr>
          <p:cNvPr id="18" name="Picture 17">
            <a:extLst>
              <a:ext uri="{FF2B5EF4-FFF2-40B4-BE49-F238E27FC236}">
                <a16:creationId xmlns:a16="http://schemas.microsoft.com/office/drawing/2014/main" xmlns="" id="{AC4C8E42-6448-9F4A-AB4F-44BD1981BE63}"/>
              </a:ext>
            </a:extLst>
          </p:cNvPr>
          <p:cNvPicPr>
            <a:picLocks noChangeAspect="1"/>
          </p:cNvPicPr>
          <p:nvPr/>
        </p:nvPicPr>
        <p:blipFill>
          <a:blip r:embed="rId3"/>
          <a:stretch>
            <a:fillRect/>
          </a:stretch>
        </p:blipFill>
        <p:spPr>
          <a:xfrm>
            <a:off x="10927694" y="4284328"/>
            <a:ext cx="353637" cy="360000"/>
          </a:xfrm>
          <a:prstGeom prst="rect">
            <a:avLst/>
          </a:prstGeom>
        </p:spPr>
      </p:pic>
      <p:pic>
        <p:nvPicPr>
          <p:cNvPr id="19" name="Picture 18">
            <a:extLst>
              <a:ext uri="{FF2B5EF4-FFF2-40B4-BE49-F238E27FC236}">
                <a16:creationId xmlns:a16="http://schemas.microsoft.com/office/drawing/2014/main" xmlns="" id="{A038A227-A0CD-EE4E-A24E-6095D2C314BE}"/>
              </a:ext>
            </a:extLst>
          </p:cNvPr>
          <p:cNvPicPr>
            <a:picLocks noChangeAspect="1"/>
          </p:cNvPicPr>
          <p:nvPr/>
        </p:nvPicPr>
        <p:blipFill>
          <a:blip r:embed="rId3"/>
          <a:stretch>
            <a:fillRect/>
          </a:stretch>
        </p:blipFill>
        <p:spPr>
          <a:xfrm>
            <a:off x="10375332" y="4284328"/>
            <a:ext cx="353637" cy="360000"/>
          </a:xfrm>
          <a:prstGeom prst="rect">
            <a:avLst/>
          </a:prstGeom>
        </p:spPr>
      </p:pic>
      <p:pic>
        <p:nvPicPr>
          <p:cNvPr id="22" name="Picture 21">
            <a:extLst>
              <a:ext uri="{FF2B5EF4-FFF2-40B4-BE49-F238E27FC236}">
                <a16:creationId xmlns:a16="http://schemas.microsoft.com/office/drawing/2014/main" xmlns="" id="{7FEB67B9-B0E3-9A43-A4F6-7034334C9835}"/>
              </a:ext>
            </a:extLst>
          </p:cNvPr>
          <p:cNvPicPr>
            <a:picLocks noChangeAspect="1"/>
          </p:cNvPicPr>
          <p:nvPr/>
        </p:nvPicPr>
        <p:blipFill>
          <a:blip r:embed="rId3"/>
          <a:stretch>
            <a:fillRect/>
          </a:stretch>
        </p:blipFill>
        <p:spPr>
          <a:xfrm>
            <a:off x="6187133" y="4268067"/>
            <a:ext cx="353637" cy="360000"/>
          </a:xfrm>
          <a:prstGeom prst="rect">
            <a:avLst/>
          </a:prstGeom>
        </p:spPr>
      </p:pic>
      <p:pic>
        <p:nvPicPr>
          <p:cNvPr id="23" name="Picture 22">
            <a:extLst>
              <a:ext uri="{FF2B5EF4-FFF2-40B4-BE49-F238E27FC236}">
                <a16:creationId xmlns:a16="http://schemas.microsoft.com/office/drawing/2014/main" xmlns="" id="{6078768E-0BC4-1244-AE93-E5603D5D94A8}"/>
              </a:ext>
            </a:extLst>
          </p:cNvPr>
          <p:cNvPicPr>
            <a:picLocks noChangeAspect="1"/>
          </p:cNvPicPr>
          <p:nvPr/>
        </p:nvPicPr>
        <p:blipFill>
          <a:blip r:embed="rId3"/>
          <a:stretch>
            <a:fillRect/>
          </a:stretch>
        </p:blipFill>
        <p:spPr>
          <a:xfrm>
            <a:off x="5639199" y="4274500"/>
            <a:ext cx="353637" cy="360000"/>
          </a:xfrm>
          <a:prstGeom prst="rect">
            <a:avLst/>
          </a:prstGeom>
        </p:spPr>
      </p:pic>
      <p:pic>
        <p:nvPicPr>
          <p:cNvPr id="24" name="Picture 23">
            <a:extLst>
              <a:ext uri="{FF2B5EF4-FFF2-40B4-BE49-F238E27FC236}">
                <a16:creationId xmlns:a16="http://schemas.microsoft.com/office/drawing/2014/main" xmlns="" id="{777E511A-4458-D347-A41E-D3265142ECF3}"/>
              </a:ext>
            </a:extLst>
          </p:cNvPr>
          <p:cNvPicPr>
            <a:picLocks noChangeAspect="1"/>
          </p:cNvPicPr>
          <p:nvPr/>
        </p:nvPicPr>
        <p:blipFill>
          <a:blip r:embed="rId3"/>
          <a:stretch>
            <a:fillRect/>
          </a:stretch>
        </p:blipFill>
        <p:spPr>
          <a:xfrm>
            <a:off x="11467866" y="3429000"/>
            <a:ext cx="353637" cy="360000"/>
          </a:xfrm>
          <a:prstGeom prst="rect">
            <a:avLst/>
          </a:prstGeom>
        </p:spPr>
      </p:pic>
      <p:pic>
        <p:nvPicPr>
          <p:cNvPr id="25" name="Picture 24">
            <a:extLst>
              <a:ext uri="{FF2B5EF4-FFF2-40B4-BE49-F238E27FC236}">
                <a16:creationId xmlns:a16="http://schemas.microsoft.com/office/drawing/2014/main" xmlns="" id="{6F10D877-41D7-3C4A-AB82-44F66B104274}"/>
              </a:ext>
            </a:extLst>
          </p:cNvPr>
          <p:cNvPicPr>
            <a:picLocks noChangeAspect="1"/>
          </p:cNvPicPr>
          <p:nvPr/>
        </p:nvPicPr>
        <p:blipFill>
          <a:blip r:embed="rId3"/>
          <a:stretch>
            <a:fillRect/>
          </a:stretch>
        </p:blipFill>
        <p:spPr>
          <a:xfrm>
            <a:off x="10909394" y="3438828"/>
            <a:ext cx="353637" cy="360000"/>
          </a:xfrm>
          <a:prstGeom prst="rect">
            <a:avLst/>
          </a:prstGeom>
        </p:spPr>
      </p:pic>
      <p:pic>
        <p:nvPicPr>
          <p:cNvPr id="26" name="Picture 25">
            <a:extLst>
              <a:ext uri="{FF2B5EF4-FFF2-40B4-BE49-F238E27FC236}">
                <a16:creationId xmlns:a16="http://schemas.microsoft.com/office/drawing/2014/main" xmlns="" id="{594503BB-A943-1348-A713-2EF71E0C0A4C}"/>
              </a:ext>
            </a:extLst>
          </p:cNvPr>
          <p:cNvPicPr>
            <a:picLocks noChangeAspect="1"/>
          </p:cNvPicPr>
          <p:nvPr/>
        </p:nvPicPr>
        <p:blipFill>
          <a:blip r:embed="rId3"/>
          <a:stretch>
            <a:fillRect/>
          </a:stretch>
        </p:blipFill>
        <p:spPr>
          <a:xfrm>
            <a:off x="10357032" y="3438828"/>
            <a:ext cx="353637" cy="360000"/>
          </a:xfrm>
          <a:prstGeom prst="rect">
            <a:avLst/>
          </a:prstGeom>
        </p:spPr>
      </p:pic>
    </p:spTree>
    <p:extLst>
      <p:ext uri="{BB962C8B-B14F-4D97-AF65-F5344CB8AC3E}">
        <p14:creationId xmlns:p14="http://schemas.microsoft.com/office/powerpoint/2010/main" val="4026474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par>
                                <p:cTn id="8" presetID="9"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dissolv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500"/>
                                        <p:tgtEl>
                                          <p:spTgt spid="17"/>
                                        </p:tgtEl>
                                      </p:cBhvr>
                                    </p:animEffect>
                                  </p:childTnLst>
                                </p:cTn>
                              </p:par>
                              <p:par>
                                <p:cTn id="16" presetID="9"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par>
                                <p:cTn id="19" presetID="9"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dissolv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5E-6 -1.11111E-6 L -0.27305 0.0044 " pathEditMode="relative" rAng="0" ptsTypes="AA">
                                      <p:cBhvr>
                                        <p:cTn id="25" dur="2000" fill="hold"/>
                                        <p:tgtEl>
                                          <p:spTgt spid="22"/>
                                        </p:tgtEl>
                                        <p:attrNameLst>
                                          <p:attrName>ppt_x</p:attrName>
                                          <p:attrName>ppt_y</p:attrName>
                                        </p:attrNameLst>
                                      </p:cBhvr>
                                      <p:rCtr x="-13659" y="208"/>
                                    </p:animMotion>
                                  </p:childTnLst>
                                </p:cTn>
                              </p:par>
                              <p:par>
                                <p:cTn id="26" presetID="0" presetClass="path" presetSubtype="0" accel="50000" decel="50000" fill="hold" nodeType="withEffect">
                                  <p:stCondLst>
                                    <p:cond delay="0"/>
                                  </p:stCondLst>
                                  <p:childTnLst>
                                    <p:animMotion origin="layout" path="M -3.125E-6 2.96296E-6 L -0.29036 0.00509 " pathEditMode="relative" rAng="0" ptsTypes="AA">
                                      <p:cBhvr>
                                        <p:cTn id="27" dur="2000" fill="hold"/>
                                        <p:tgtEl>
                                          <p:spTgt spid="23"/>
                                        </p:tgtEl>
                                        <p:attrNameLst>
                                          <p:attrName>ppt_x</p:attrName>
                                          <p:attrName>ppt_y</p:attrName>
                                        </p:attrNameLst>
                                      </p:cBhvr>
                                      <p:rCtr x="-14518" y="255"/>
                                    </p:animMotion>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4.79167E-6 4.07407E-6 L -0.27226 -0.00371 " pathEditMode="relative" rAng="0" ptsTypes="AA">
                                      <p:cBhvr>
                                        <p:cTn id="31" dur="2000" fill="hold"/>
                                        <p:tgtEl>
                                          <p:spTgt spid="19"/>
                                        </p:tgtEl>
                                        <p:attrNameLst>
                                          <p:attrName>ppt_x</p:attrName>
                                          <p:attrName>ppt_y</p:attrName>
                                        </p:attrNameLst>
                                      </p:cBhvr>
                                      <p:rCtr x="-13620" y="-185"/>
                                    </p:animMotion>
                                  </p:childTnLst>
                                </p:cTn>
                              </p:par>
                              <p:par>
                                <p:cTn id="32" presetID="0" presetClass="path" presetSubtype="0" accel="50000" decel="50000" fill="hold" nodeType="withEffect">
                                  <p:stCondLst>
                                    <p:cond delay="0"/>
                                  </p:stCondLst>
                                  <p:childTnLst>
                                    <p:animMotion origin="layout" path="M 2.70833E-6 4.07407E-6 L -0.27761 -0.00371 " pathEditMode="relative" rAng="0" ptsTypes="AA">
                                      <p:cBhvr>
                                        <p:cTn id="33" dur="2000" fill="hold"/>
                                        <p:tgtEl>
                                          <p:spTgt spid="18"/>
                                        </p:tgtEl>
                                        <p:attrNameLst>
                                          <p:attrName>ppt_x</p:attrName>
                                          <p:attrName>ppt_y</p:attrName>
                                        </p:attrNameLst>
                                      </p:cBhvr>
                                      <p:rCtr x="-13880" y="-185"/>
                                    </p:animMotion>
                                  </p:childTnLst>
                                </p:cTn>
                              </p:par>
                              <p:par>
                                <p:cTn id="34" presetID="0" presetClass="path" presetSubtype="0" accel="50000" decel="50000" fill="hold" nodeType="withEffect">
                                  <p:stCondLst>
                                    <p:cond delay="0"/>
                                  </p:stCondLst>
                                  <p:childTnLst>
                                    <p:animMotion origin="layout" path="M -4.16667E-7 2.96296E-6 L -0.2832 -0.00232 " pathEditMode="relative" rAng="0" ptsTypes="AA">
                                      <p:cBhvr>
                                        <p:cTn id="35" dur="2000" fill="hold"/>
                                        <p:tgtEl>
                                          <p:spTgt spid="17"/>
                                        </p:tgtEl>
                                        <p:attrNameLst>
                                          <p:attrName>ppt_x</p:attrName>
                                          <p:attrName>ppt_y</p:attrName>
                                        </p:attrNameLst>
                                      </p:cBhvr>
                                      <p:rCtr x="-14167" y="-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 </a:t>
            </a:r>
            <a:r>
              <a:rPr lang="en-GB" sz="2200" dirty="0">
                <a:solidFill>
                  <a:srgbClr val="FF3860"/>
                </a:solidFill>
              </a:rPr>
              <a:t>2.003 x 10 = 200.3</a:t>
            </a:r>
            <a:r>
              <a:rPr lang="en-GB" sz="2200" dirty="0"/>
              <a: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350430497"/>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11466952" y="3454464"/>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10908480" y="3464292"/>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10356118" y="3464292"/>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2531B5D3-6DCF-2744-A195-34859B9C46C3}"/>
              </a:ext>
            </a:extLst>
          </p:cNvPr>
          <p:cNvPicPr>
            <a:picLocks noChangeAspect="1"/>
          </p:cNvPicPr>
          <p:nvPr/>
        </p:nvPicPr>
        <p:blipFill>
          <a:blip r:embed="rId3"/>
          <a:stretch>
            <a:fillRect/>
          </a:stretch>
        </p:blipFill>
        <p:spPr>
          <a:xfrm>
            <a:off x="8136005" y="4264109"/>
            <a:ext cx="353637" cy="360000"/>
          </a:xfrm>
          <a:prstGeom prst="rect">
            <a:avLst/>
          </a:prstGeom>
        </p:spPr>
      </p:pic>
      <p:pic>
        <p:nvPicPr>
          <p:cNvPr id="18" name="Picture 17">
            <a:extLst>
              <a:ext uri="{FF2B5EF4-FFF2-40B4-BE49-F238E27FC236}">
                <a16:creationId xmlns:a16="http://schemas.microsoft.com/office/drawing/2014/main" xmlns="" id="{0B31F559-A1C7-CF48-A80D-D730DE1B2200}"/>
              </a:ext>
            </a:extLst>
          </p:cNvPr>
          <p:cNvPicPr>
            <a:picLocks noChangeAspect="1"/>
          </p:cNvPicPr>
          <p:nvPr/>
        </p:nvPicPr>
        <p:blipFill>
          <a:blip r:embed="rId3"/>
          <a:stretch>
            <a:fillRect/>
          </a:stretch>
        </p:blipFill>
        <p:spPr>
          <a:xfrm>
            <a:off x="7577533" y="4273937"/>
            <a:ext cx="353637" cy="360000"/>
          </a:xfrm>
          <a:prstGeom prst="rect">
            <a:avLst/>
          </a:prstGeom>
        </p:spPr>
      </p:pic>
      <p:pic>
        <p:nvPicPr>
          <p:cNvPr id="19" name="Picture 18">
            <a:extLst>
              <a:ext uri="{FF2B5EF4-FFF2-40B4-BE49-F238E27FC236}">
                <a16:creationId xmlns:a16="http://schemas.microsoft.com/office/drawing/2014/main" xmlns="" id="{73C72B7C-B1D1-1F48-8C84-97BC3F8E43AB}"/>
              </a:ext>
            </a:extLst>
          </p:cNvPr>
          <p:cNvPicPr>
            <a:picLocks noChangeAspect="1"/>
          </p:cNvPicPr>
          <p:nvPr/>
        </p:nvPicPr>
        <p:blipFill>
          <a:blip r:embed="rId3"/>
          <a:stretch>
            <a:fillRect/>
          </a:stretch>
        </p:blipFill>
        <p:spPr>
          <a:xfrm>
            <a:off x="7025171" y="4273937"/>
            <a:ext cx="353637" cy="360000"/>
          </a:xfrm>
          <a:prstGeom prst="rect">
            <a:avLst/>
          </a:prstGeom>
        </p:spPr>
      </p:pic>
      <p:pic>
        <p:nvPicPr>
          <p:cNvPr id="22" name="Picture 21">
            <a:extLst>
              <a:ext uri="{FF2B5EF4-FFF2-40B4-BE49-F238E27FC236}">
                <a16:creationId xmlns:a16="http://schemas.microsoft.com/office/drawing/2014/main" xmlns="" id="{A9FB50F9-B86A-AF4B-8D63-0F37169385D7}"/>
              </a:ext>
            </a:extLst>
          </p:cNvPr>
          <p:cNvPicPr>
            <a:picLocks noChangeAspect="1"/>
          </p:cNvPicPr>
          <p:nvPr/>
        </p:nvPicPr>
        <p:blipFill>
          <a:blip r:embed="rId3"/>
          <a:stretch>
            <a:fillRect/>
          </a:stretch>
        </p:blipFill>
        <p:spPr>
          <a:xfrm>
            <a:off x="2863425" y="4274500"/>
            <a:ext cx="353637" cy="360000"/>
          </a:xfrm>
          <a:prstGeom prst="rect">
            <a:avLst/>
          </a:prstGeom>
        </p:spPr>
      </p:pic>
      <p:pic>
        <p:nvPicPr>
          <p:cNvPr id="23" name="Picture 22">
            <a:extLst>
              <a:ext uri="{FF2B5EF4-FFF2-40B4-BE49-F238E27FC236}">
                <a16:creationId xmlns:a16="http://schemas.microsoft.com/office/drawing/2014/main" xmlns="" id="{8DDA1A3F-3D53-4E4E-9193-00ED2D2879B6}"/>
              </a:ext>
            </a:extLst>
          </p:cNvPr>
          <p:cNvPicPr>
            <a:picLocks noChangeAspect="1"/>
          </p:cNvPicPr>
          <p:nvPr/>
        </p:nvPicPr>
        <p:blipFill>
          <a:blip r:embed="rId3"/>
          <a:stretch>
            <a:fillRect/>
          </a:stretch>
        </p:blipFill>
        <p:spPr>
          <a:xfrm>
            <a:off x="2315491" y="4280933"/>
            <a:ext cx="353637" cy="360000"/>
          </a:xfrm>
          <a:prstGeom prst="rect">
            <a:avLst/>
          </a:prstGeom>
        </p:spPr>
      </p:pic>
    </p:spTree>
    <p:extLst>
      <p:ext uri="{BB962C8B-B14F-4D97-AF65-F5344CB8AC3E}">
        <p14:creationId xmlns:p14="http://schemas.microsoft.com/office/powerpoint/2010/main" val="29425046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89607816"/>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143A798D-D55D-DD40-852A-E9F1709CD4BA}"/>
              </a:ext>
            </a:extLst>
          </p:cNvPr>
          <p:cNvPicPr>
            <a:picLocks noChangeAspect="1"/>
          </p:cNvPicPr>
          <p:nvPr/>
        </p:nvPicPr>
        <p:blipFill>
          <a:blip r:embed="rId3"/>
          <a:stretch>
            <a:fillRect/>
          </a:stretch>
        </p:blipFill>
        <p:spPr>
          <a:xfrm>
            <a:off x="11486166" y="4274500"/>
            <a:ext cx="353637" cy="360000"/>
          </a:xfrm>
          <a:prstGeom prst="rect">
            <a:avLst/>
          </a:prstGeom>
        </p:spPr>
      </p:pic>
      <p:pic>
        <p:nvPicPr>
          <p:cNvPr id="18" name="Picture 17">
            <a:extLst>
              <a:ext uri="{FF2B5EF4-FFF2-40B4-BE49-F238E27FC236}">
                <a16:creationId xmlns:a16="http://schemas.microsoft.com/office/drawing/2014/main" xmlns="" id="{AC4C8E42-6448-9F4A-AB4F-44BD1981BE63}"/>
              </a:ext>
            </a:extLst>
          </p:cNvPr>
          <p:cNvPicPr>
            <a:picLocks noChangeAspect="1"/>
          </p:cNvPicPr>
          <p:nvPr/>
        </p:nvPicPr>
        <p:blipFill>
          <a:blip r:embed="rId3"/>
          <a:stretch>
            <a:fillRect/>
          </a:stretch>
        </p:blipFill>
        <p:spPr>
          <a:xfrm>
            <a:off x="10927694" y="4284328"/>
            <a:ext cx="353637" cy="360000"/>
          </a:xfrm>
          <a:prstGeom prst="rect">
            <a:avLst/>
          </a:prstGeom>
        </p:spPr>
      </p:pic>
      <p:pic>
        <p:nvPicPr>
          <p:cNvPr id="19" name="Picture 18">
            <a:extLst>
              <a:ext uri="{FF2B5EF4-FFF2-40B4-BE49-F238E27FC236}">
                <a16:creationId xmlns:a16="http://schemas.microsoft.com/office/drawing/2014/main" xmlns="" id="{A038A227-A0CD-EE4E-A24E-6095D2C314BE}"/>
              </a:ext>
            </a:extLst>
          </p:cNvPr>
          <p:cNvPicPr>
            <a:picLocks noChangeAspect="1"/>
          </p:cNvPicPr>
          <p:nvPr/>
        </p:nvPicPr>
        <p:blipFill>
          <a:blip r:embed="rId3"/>
          <a:stretch>
            <a:fillRect/>
          </a:stretch>
        </p:blipFill>
        <p:spPr>
          <a:xfrm>
            <a:off x="10375332" y="4284328"/>
            <a:ext cx="353637" cy="360000"/>
          </a:xfrm>
          <a:prstGeom prst="rect">
            <a:avLst/>
          </a:prstGeom>
        </p:spPr>
      </p:pic>
      <p:pic>
        <p:nvPicPr>
          <p:cNvPr id="22" name="Picture 21">
            <a:extLst>
              <a:ext uri="{FF2B5EF4-FFF2-40B4-BE49-F238E27FC236}">
                <a16:creationId xmlns:a16="http://schemas.microsoft.com/office/drawing/2014/main" xmlns="" id="{7FEB67B9-B0E3-9A43-A4F6-7034334C9835}"/>
              </a:ext>
            </a:extLst>
          </p:cNvPr>
          <p:cNvPicPr>
            <a:picLocks noChangeAspect="1"/>
          </p:cNvPicPr>
          <p:nvPr/>
        </p:nvPicPr>
        <p:blipFill>
          <a:blip r:embed="rId3"/>
          <a:stretch>
            <a:fillRect/>
          </a:stretch>
        </p:blipFill>
        <p:spPr>
          <a:xfrm>
            <a:off x="6187133" y="4268067"/>
            <a:ext cx="353637" cy="360000"/>
          </a:xfrm>
          <a:prstGeom prst="rect">
            <a:avLst/>
          </a:prstGeom>
        </p:spPr>
      </p:pic>
      <p:pic>
        <p:nvPicPr>
          <p:cNvPr id="23" name="Picture 22">
            <a:extLst>
              <a:ext uri="{FF2B5EF4-FFF2-40B4-BE49-F238E27FC236}">
                <a16:creationId xmlns:a16="http://schemas.microsoft.com/office/drawing/2014/main" xmlns="" id="{6078768E-0BC4-1244-AE93-E5603D5D94A8}"/>
              </a:ext>
            </a:extLst>
          </p:cNvPr>
          <p:cNvPicPr>
            <a:picLocks noChangeAspect="1"/>
          </p:cNvPicPr>
          <p:nvPr/>
        </p:nvPicPr>
        <p:blipFill>
          <a:blip r:embed="rId3"/>
          <a:stretch>
            <a:fillRect/>
          </a:stretch>
        </p:blipFill>
        <p:spPr>
          <a:xfrm>
            <a:off x="5639199" y="4274500"/>
            <a:ext cx="353637" cy="360000"/>
          </a:xfrm>
          <a:prstGeom prst="rect">
            <a:avLst/>
          </a:prstGeom>
        </p:spPr>
      </p:pic>
      <p:pic>
        <p:nvPicPr>
          <p:cNvPr id="24" name="Picture 23">
            <a:extLst>
              <a:ext uri="{FF2B5EF4-FFF2-40B4-BE49-F238E27FC236}">
                <a16:creationId xmlns:a16="http://schemas.microsoft.com/office/drawing/2014/main" xmlns="" id="{777E511A-4458-D347-A41E-D3265142ECF3}"/>
              </a:ext>
            </a:extLst>
          </p:cNvPr>
          <p:cNvPicPr>
            <a:picLocks noChangeAspect="1"/>
          </p:cNvPicPr>
          <p:nvPr/>
        </p:nvPicPr>
        <p:blipFill>
          <a:blip r:embed="rId3"/>
          <a:stretch>
            <a:fillRect/>
          </a:stretch>
        </p:blipFill>
        <p:spPr>
          <a:xfrm>
            <a:off x="11467866" y="3429000"/>
            <a:ext cx="353637" cy="360000"/>
          </a:xfrm>
          <a:prstGeom prst="rect">
            <a:avLst/>
          </a:prstGeom>
        </p:spPr>
      </p:pic>
      <p:pic>
        <p:nvPicPr>
          <p:cNvPr id="25" name="Picture 24">
            <a:extLst>
              <a:ext uri="{FF2B5EF4-FFF2-40B4-BE49-F238E27FC236}">
                <a16:creationId xmlns:a16="http://schemas.microsoft.com/office/drawing/2014/main" xmlns="" id="{6F10D877-41D7-3C4A-AB82-44F66B104274}"/>
              </a:ext>
            </a:extLst>
          </p:cNvPr>
          <p:cNvPicPr>
            <a:picLocks noChangeAspect="1"/>
          </p:cNvPicPr>
          <p:nvPr/>
        </p:nvPicPr>
        <p:blipFill>
          <a:blip r:embed="rId3"/>
          <a:stretch>
            <a:fillRect/>
          </a:stretch>
        </p:blipFill>
        <p:spPr>
          <a:xfrm>
            <a:off x="10909394" y="3438828"/>
            <a:ext cx="353637" cy="360000"/>
          </a:xfrm>
          <a:prstGeom prst="rect">
            <a:avLst/>
          </a:prstGeom>
        </p:spPr>
      </p:pic>
      <p:pic>
        <p:nvPicPr>
          <p:cNvPr id="26" name="Picture 25">
            <a:extLst>
              <a:ext uri="{FF2B5EF4-FFF2-40B4-BE49-F238E27FC236}">
                <a16:creationId xmlns:a16="http://schemas.microsoft.com/office/drawing/2014/main" xmlns="" id="{594503BB-A943-1348-A713-2EF71E0C0A4C}"/>
              </a:ext>
            </a:extLst>
          </p:cNvPr>
          <p:cNvPicPr>
            <a:picLocks noChangeAspect="1"/>
          </p:cNvPicPr>
          <p:nvPr/>
        </p:nvPicPr>
        <p:blipFill>
          <a:blip r:embed="rId3"/>
          <a:stretch>
            <a:fillRect/>
          </a:stretch>
        </p:blipFill>
        <p:spPr>
          <a:xfrm>
            <a:off x="10357032" y="3438828"/>
            <a:ext cx="353637" cy="360000"/>
          </a:xfrm>
          <a:prstGeom prst="rect">
            <a:avLst/>
          </a:prstGeom>
        </p:spPr>
      </p:pic>
    </p:spTree>
    <p:extLst>
      <p:ext uri="{BB962C8B-B14F-4D97-AF65-F5344CB8AC3E}">
        <p14:creationId xmlns:p14="http://schemas.microsoft.com/office/powerpoint/2010/main" val="1635752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par>
                                <p:cTn id="8" presetID="9"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dissolv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500"/>
                                        <p:tgtEl>
                                          <p:spTgt spid="17"/>
                                        </p:tgtEl>
                                      </p:cBhvr>
                                    </p:animEffect>
                                  </p:childTnLst>
                                </p:cTn>
                              </p:par>
                              <p:par>
                                <p:cTn id="16" presetID="9"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par>
                                <p:cTn id="19" presetID="9"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dissolv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5E-6 -1.11111E-6 L -0.41524 0.00394 " pathEditMode="relative" rAng="0" ptsTypes="AA">
                                      <p:cBhvr>
                                        <p:cTn id="25" dur="2000" fill="hold"/>
                                        <p:tgtEl>
                                          <p:spTgt spid="22"/>
                                        </p:tgtEl>
                                        <p:attrNameLst>
                                          <p:attrName>ppt_x</p:attrName>
                                          <p:attrName>ppt_y</p:attrName>
                                        </p:attrNameLst>
                                      </p:cBhvr>
                                      <p:rCtr x="-20768" y="185"/>
                                    </p:animMotion>
                                  </p:childTnLst>
                                </p:cTn>
                              </p:par>
                              <p:par>
                                <p:cTn id="26" presetID="0" presetClass="path" presetSubtype="0" accel="50000" decel="50000" fill="hold" nodeType="withEffect">
                                  <p:stCondLst>
                                    <p:cond delay="0"/>
                                  </p:stCondLst>
                                  <p:childTnLst>
                                    <p:animMotion origin="layout" path="M -3.125E-6 2.96296E-6 L -0.4289 0.00208 " pathEditMode="relative" rAng="0" ptsTypes="AA">
                                      <p:cBhvr>
                                        <p:cTn id="27" dur="2000" fill="hold"/>
                                        <p:tgtEl>
                                          <p:spTgt spid="23"/>
                                        </p:tgtEl>
                                        <p:attrNameLst>
                                          <p:attrName>ppt_x</p:attrName>
                                          <p:attrName>ppt_y</p:attrName>
                                        </p:attrNameLst>
                                      </p:cBhvr>
                                      <p:rCtr x="-21445" y="93"/>
                                    </p:animMotion>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4.79167E-6 4.07407E-6 L -0.41718 -0.00371 " pathEditMode="relative" rAng="0" ptsTypes="AA">
                                      <p:cBhvr>
                                        <p:cTn id="31" dur="2000" fill="hold"/>
                                        <p:tgtEl>
                                          <p:spTgt spid="19"/>
                                        </p:tgtEl>
                                        <p:attrNameLst>
                                          <p:attrName>ppt_x</p:attrName>
                                          <p:attrName>ppt_y</p:attrName>
                                        </p:attrNameLst>
                                      </p:cBhvr>
                                      <p:rCtr x="-20859" y="-185"/>
                                    </p:animMotion>
                                  </p:childTnLst>
                                </p:cTn>
                              </p:par>
                              <p:par>
                                <p:cTn id="32" presetID="0" presetClass="path" presetSubtype="0" accel="50000" decel="50000" fill="hold" nodeType="withEffect">
                                  <p:stCondLst>
                                    <p:cond delay="0"/>
                                  </p:stCondLst>
                                  <p:childTnLst>
                                    <p:animMotion origin="layout" path="M 2.70833E-6 4.07407E-6 L -0.41081 -0.00371 " pathEditMode="relative" rAng="0" ptsTypes="AA">
                                      <p:cBhvr>
                                        <p:cTn id="33" dur="2000" fill="hold"/>
                                        <p:tgtEl>
                                          <p:spTgt spid="18"/>
                                        </p:tgtEl>
                                        <p:attrNameLst>
                                          <p:attrName>ppt_x</p:attrName>
                                          <p:attrName>ppt_y</p:attrName>
                                        </p:attrNameLst>
                                      </p:cBhvr>
                                      <p:rCtr x="-20547" y="-185"/>
                                    </p:animMotion>
                                  </p:childTnLst>
                                </p:cTn>
                              </p:par>
                              <p:par>
                                <p:cTn id="34" presetID="0" presetClass="path" presetSubtype="0" accel="50000" decel="50000" fill="hold" nodeType="withEffect">
                                  <p:stCondLst>
                                    <p:cond delay="0"/>
                                  </p:stCondLst>
                                  <p:childTnLst>
                                    <p:animMotion origin="layout" path="M -4.16667E-7 2.96296E-6 L -0.41341 -0.00232 " pathEditMode="relative" rAng="0" ptsTypes="AA">
                                      <p:cBhvr>
                                        <p:cTn id="35" dur="2000" fill="hold"/>
                                        <p:tgtEl>
                                          <p:spTgt spid="17"/>
                                        </p:tgtEl>
                                        <p:attrNameLst>
                                          <p:attrName>ppt_x</p:attrName>
                                          <p:attrName>ppt_y</p:attrName>
                                        </p:attrNameLst>
                                      </p:cBhvr>
                                      <p:rCtr x="-20677" y="-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1,000? </a:t>
            </a:r>
            <a:r>
              <a:rPr lang="en-GB" sz="2200" dirty="0">
                <a:solidFill>
                  <a:srgbClr val="FF3860"/>
                </a:solidFill>
              </a:rPr>
              <a:t>2.003 x 1,000 = 2,003</a:t>
            </a:r>
            <a:r>
              <a:rPr lang="en-GB" sz="2200" dirty="0"/>
              <a: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3475915235"/>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11466952" y="3454464"/>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10908480" y="3464292"/>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10356118" y="3464292"/>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2531B5D3-6DCF-2744-A195-34859B9C46C3}"/>
              </a:ext>
            </a:extLst>
          </p:cNvPr>
          <p:cNvPicPr>
            <a:picLocks noChangeAspect="1"/>
          </p:cNvPicPr>
          <p:nvPr/>
        </p:nvPicPr>
        <p:blipFill>
          <a:blip r:embed="rId3"/>
          <a:stretch>
            <a:fillRect/>
          </a:stretch>
        </p:blipFill>
        <p:spPr>
          <a:xfrm>
            <a:off x="6459610" y="4264109"/>
            <a:ext cx="353637" cy="360000"/>
          </a:xfrm>
          <a:prstGeom prst="rect">
            <a:avLst/>
          </a:prstGeom>
        </p:spPr>
      </p:pic>
      <p:pic>
        <p:nvPicPr>
          <p:cNvPr id="18" name="Picture 17">
            <a:extLst>
              <a:ext uri="{FF2B5EF4-FFF2-40B4-BE49-F238E27FC236}">
                <a16:creationId xmlns:a16="http://schemas.microsoft.com/office/drawing/2014/main" xmlns="" id="{0B31F559-A1C7-CF48-A80D-D730DE1B2200}"/>
              </a:ext>
            </a:extLst>
          </p:cNvPr>
          <p:cNvPicPr>
            <a:picLocks noChangeAspect="1"/>
          </p:cNvPicPr>
          <p:nvPr/>
        </p:nvPicPr>
        <p:blipFill>
          <a:blip r:embed="rId3"/>
          <a:stretch>
            <a:fillRect/>
          </a:stretch>
        </p:blipFill>
        <p:spPr>
          <a:xfrm>
            <a:off x="5901138" y="4273937"/>
            <a:ext cx="353637" cy="360000"/>
          </a:xfrm>
          <a:prstGeom prst="rect">
            <a:avLst/>
          </a:prstGeom>
        </p:spPr>
      </p:pic>
      <p:pic>
        <p:nvPicPr>
          <p:cNvPr id="19" name="Picture 18">
            <a:extLst>
              <a:ext uri="{FF2B5EF4-FFF2-40B4-BE49-F238E27FC236}">
                <a16:creationId xmlns:a16="http://schemas.microsoft.com/office/drawing/2014/main" xmlns="" id="{73C72B7C-B1D1-1F48-8C84-97BC3F8E43AB}"/>
              </a:ext>
            </a:extLst>
          </p:cNvPr>
          <p:cNvPicPr>
            <a:picLocks noChangeAspect="1"/>
          </p:cNvPicPr>
          <p:nvPr/>
        </p:nvPicPr>
        <p:blipFill>
          <a:blip r:embed="rId3"/>
          <a:stretch>
            <a:fillRect/>
          </a:stretch>
        </p:blipFill>
        <p:spPr>
          <a:xfrm>
            <a:off x="5348776" y="4273937"/>
            <a:ext cx="353637" cy="360000"/>
          </a:xfrm>
          <a:prstGeom prst="rect">
            <a:avLst/>
          </a:prstGeom>
        </p:spPr>
      </p:pic>
      <p:pic>
        <p:nvPicPr>
          <p:cNvPr id="22" name="Picture 21">
            <a:extLst>
              <a:ext uri="{FF2B5EF4-FFF2-40B4-BE49-F238E27FC236}">
                <a16:creationId xmlns:a16="http://schemas.microsoft.com/office/drawing/2014/main" xmlns="" id="{A9FB50F9-B86A-AF4B-8D63-0F37169385D7}"/>
              </a:ext>
            </a:extLst>
          </p:cNvPr>
          <p:cNvPicPr>
            <a:picLocks noChangeAspect="1"/>
          </p:cNvPicPr>
          <p:nvPr/>
        </p:nvPicPr>
        <p:blipFill>
          <a:blip r:embed="rId3"/>
          <a:stretch>
            <a:fillRect/>
          </a:stretch>
        </p:blipFill>
        <p:spPr>
          <a:xfrm>
            <a:off x="1187030" y="4274500"/>
            <a:ext cx="353637" cy="360000"/>
          </a:xfrm>
          <a:prstGeom prst="rect">
            <a:avLst/>
          </a:prstGeom>
        </p:spPr>
      </p:pic>
      <p:pic>
        <p:nvPicPr>
          <p:cNvPr id="23" name="Picture 22">
            <a:extLst>
              <a:ext uri="{FF2B5EF4-FFF2-40B4-BE49-F238E27FC236}">
                <a16:creationId xmlns:a16="http://schemas.microsoft.com/office/drawing/2014/main" xmlns="" id="{8DDA1A3F-3D53-4E4E-9193-00ED2D2879B6}"/>
              </a:ext>
            </a:extLst>
          </p:cNvPr>
          <p:cNvPicPr>
            <a:picLocks noChangeAspect="1"/>
          </p:cNvPicPr>
          <p:nvPr/>
        </p:nvPicPr>
        <p:blipFill>
          <a:blip r:embed="rId3"/>
          <a:stretch>
            <a:fillRect/>
          </a:stretch>
        </p:blipFill>
        <p:spPr>
          <a:xfrm>
            <a:off x="639096" y="4280933"/>
            <a:ext cx="353637" cy="360000"/>
          </a:xfrm>
          <a:prstGeom prst="rect">
            <a:avLst/>
          </a:prstGeom>
        </p:spPr>
      </p:pic>
    </p:spTree>
    <p:extLst>
      <p:ext uri="{BB962C8B-B14F-4D97-AF65-F5344CB8AC3E}">
        <p14:creationId xmlns:p14="http://schemas.microsoft.com/office/powerpoint/2010/main" val="3771429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3606914460"/>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5002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Starter:</a:t>
            </a:r>
          </a:p>
          <a:p>
            <a:pPr marL="0" indent="0">
              <a:buClr>
                <a:srgbClr val="23D160"/>
              </a:buClr>
              <a:buSzPct val="85000"/>
              <a:buNone/>
            </a:pPr>
            <a:r>
              <a:rPr lang="en-GB" sz="2200" dirty="0"/>
              <a:t>If the following are the second and third steps in a sequence, what would the first and fourth steps be? Write each representation as a number too!</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33" name="Table 32">
            <a:extLst>
              <a:ext uri="{FF2B5EF4-FFF2-40B4-BE49-F238E27FC236}">
                <a16:creationId xmlns:a16="http://schemas.microsoft.com/office/drawing/2014/main" xmlns="" id="{3E7CE1FE-4E26-254E-8593-B72ADD56233A}"/>
              </a:ext>
            </a:extLst>
          </p:cNvPr>
          <p:cNvGraphicFramePr>
            <a:graphicFrameLocks noGrp="1"/>
          </p:cNvGraphicFramePr>
          <p:nvPr>
            <p:extLst>
              <p:ext uri="{D42A27DB-BD31-4B8C-83A1-F6EECF244321}">
                <p14:modId xmlns:p14="http://schemas.microsoft.com/office/powerpoint/2010/main" val="1564150722"/>
              </p:ext>
            </p:extLst>
          </p:nvPr>
        </p:nvGraphicFramePr>
        <p:xfrm>
          <a:off x="251791" y="30400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r h="370840">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3738866486"/>
                  </a:ext>
                </a:extLst>
              </a:tr>
              <a:tr h="370840">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03019058"/>
                  </a:ext>
                </a:extLst>
              </a:tr>
            </a:tbl>
          </a:graphicData>
        </a:graphic>
      </p:graphicFrame>
      <p:sp>
        <p:nvSpPr>
          <p:cNvPr id="34" name="Oval 33">
            <a:extLst>
              <a:ext uri="{FF2B5EF4-FFF2-40B4-BE49-F238E27FC236}">
                <a16:creationId xmlns:a16="http://schemas.microsoft.com/office/drawing/2014/main" xmlns="" id="{104874A3-364E-934B-B37C-25E6CE411CE7}"/>
              </a:ext>
            </a:extLst>
          </p:cNvPr>
          <p:cNvSpPr/>
          <p:nvPr/>
        </p:nvSpPr>
        <p:spPr>
          <a:xfrm>
            <a:off x="6849913" y="3212301"/>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xmlns="" id="{5492E820-6E70-4A49-91BB-2D23BC1C5972}"/>
              </a:ext>
            </a:extLst>
          </p:cNvPr>
          <p:cNvPicPr>
            <a:picLocks noChangeAspect="1"/>
          </p:cNvPicPr>
          <p:nvPr/>
        </p:nvPicPr>
        <p:blipFill>
          <a:blip r:embed="rId3"/>
          <a:stretch>
            <a:fillRect/>
          </a:stretch>
        </p:blipFill>
        <p:spPr>
          <a:xfrm>
            <a:off x="4505408" y="4471359"/>
            <a:ext cx="353637" cy="360000"/>
          </a:xfrm>
          <a:prstGeom prst="rect">
            <a:avLst/>
          </a:prstGeom>
        </p:spPr>
      </p:pic>
      <p:pic>
        <p:nvPicPr>
          <p:cNvPr id="38" name="Picture 37">
            <a:extLst>
              <a:ext uri="{FF2B5EF4-FFF2-40B4-BE49-F238E27FC236}">
                <a16:creationId xmlns:a16="http://schemas.microsoft.com/office/drawing/2014/main" xmlns="" id="{72EF26B1-650D-BA49-921C-79ECA5CD9713}"/>
              </a:ext>
            </a:extLst>
          </p:cNvPr>
          <p:cNvPicPr>
            <a:picLocks noChangeAspect="1"/>
          </p:cNvPicPr>
          <p:nvPr/>
        </p:nvPicPr>
        <p:blipFill>
          <a:blip r:embed="rId3"/>
          <a:stretch>
            <a:fillRect/>
          </a:stretch>
        </p:blipFill>
        <p:spPr>
          <a:xfrm>
            <a:off x="3953046" y="4471359"/>
            <a:ext cx="353637" cy="360000"/>
          </a:xfrm>
          <a:prstGeom prst="rect">
            <a:avLst/>
          </a:prstGeom>
        </p:spPr>
      </p:pic>
      <p:pic>
        <p:nvPicPr>
          <p:cNvPr id="39" name="Picture 38">
            <a:extLst>
              <a:ext uri="{FF2B5EF4-FFF2-40B4-BE49-F238E27FC236}">
                <a16:creationId xmlns:a16="http://schemas.microsoft.com/office/drawing/2014/main" xmlns="" id="{E48BF50A-040B-2849-8BFD-BC6269AAEC4E}"/>
              </a:ext>
            </a:extLst>
          </p:cNvPr>
          <p:cNvPicPr>
            <a:picLocks noChangeAspect="1"/>
          </p:cNvPicPr>
          <p:nvPr/>
        </p:nvPicPr>
        <p:blipFill>
          <a:blip r:embed="rId3"/>
          <a:stretch>
            <a:fillRect/>
          </a:stretch>
        </p:blipFill>
        <p:spPr>
          <a:xfrm>
            <a:off x="5863619" y="4477266"/>
            <a:ext cx="353637" cy="360000"/>
          </a:xfrm>
          <a:prstGeom prst="rect">
            <a:avLst/>
          </a:prstGeom>
        </p:spPr>
      </p:pic>
      <p:pic>
        <p:nvPicPr>
          <p:cNvPr id="47" name="Picture 46">
            <a:extLst>
              <a:ext uri="{FF2B5EF4-FFF2-40B4-BE49-F238E27FC236}">
                <a16:creationId xmlns:a16="http://schemas.microsoft.com/office/drawing/2014/main" xmlns="" id="{DF7DF768-19DA-B143-9AFF-75F6AF57C31A}"/>
              </a:ext>
            </a:extLst>
          </p:cNvPr>
          <p:cNvPicPr>
            <a:picLocks noChangeAspect="1"/>
          </p:cNvPicPr>
          <p:nvPr/>
        </p:nvPicPr>
        <p:blipFill>
          <a:blip r:embed="rId3"/>
          <a:stretch>
            <a:fillRect/>
          </a:stretch>
        </p:blipFill>
        <p:spPr>
          <a:xfrm>
            <a:off x="2852005" y="5334381"/>
            <a:ext cx="353637" cy="360000"/>
          </a:xfrm>
          <a:prstGeom prst="rect">
            <a:avLst/>
          </a:prstGeom>
        </p:spPr>
      </p:pic>
      <p:pic>
        <p:nvPicPr>
          <p:cNvPr id="48" name="Picture 47">
            <a:extLst>
              <a:ext uri="{FF2B5EF4-FFF2-40B4-BE49-F238E27FC236}">
                <a16:creationId xmlns:a16="http://schemas.microsoft.com/office/drawing/2014/main" xmlns="" id="{1174DEA7-D07A-4348-ACD6-D9E9F4BB9E2D}"/>
              </a:ext>
            </a:extLst>
          </p:cNvPr>
          <p:cNvPicPr>
            <a:picLocks noChangeAspect="1"/>
          </p:cNvPicPr>
          <p:nvPr/>
        </p:nvPicPr>
        <p:blipFill>
          <a:blip r:embed="rId3"/>
          <a:stretch>
            <a:fillRect/>
          </a:stretch>
        </p:blipFill>
        <p:spPr>
          <a:xfrm>
            <a:off x="2299643" y="5334381"/>
            <a:ext cx="353637" cy="360000"/>
          </a:xfrm>
          <a:prstGeom prst="rect">
            <a:avLst/>
          </a:prstGeom>
        </p:spPr>
      </p:pic>
      <p:pic>
        <p:nvPicPr>
          <p:cNvPr id="49" name="Picture 48">
            <a:extLst>
              <a:ext uri="{FF2B5EF4-FFF2-40B4-BE49-F238E27FC236}">
                <a16:creationId xmlns:a16="http://schemas.microsoft.com/office/drawing/2014/main" xmlns="" id="{5E48D6D7-EC60-F948-9099-47676635A2EB}"/>
              </a:ext>
            </a:extLst>
          </p:cNvPr>
          <p:cNvPicPr>
            <a:picLocks noChangeAspect="1"/>
          </p:cNvPicPr>
          <p:nvPr/>
        </p:nvPicPr>
        <p:blipFill>
          <a:blip r:embed="rId3"/>
          <a:stretch>
            <a:fillRect/>
          </a:stretch>
        </p:blipFill>
        <p:spPr>
          <a:xfrm>
            <a:off x="4210216" y="5340288"/>
            <a:ext cx="353637" cy="360000"/>
          </a:xfrm>
          <a:prstGeom prst="rect">
            <a:avLst/>
          </a:prstGeom>
        </p:spPr>
      </p:pic>
      <p:pic>
        <p:nvPicPr>
          <p:cNvPr id="16" name="Picture 15">
            <a:extLst>
              <a:ext uri="{FF2B5EF4-FFF2-40B4-BE49-F238E27FC236}">
                <a16:creationId xmlns:a16="http://schemas.microsoft.com/office/drawing/2014/main" xmlns="" id="{7247B5AE-D991-F54A-83ED-8542AC32C03C}"/>
              </a:ext>
            </a:extLst>
          </p:cNvPr>
          <p:cNvPicPr>
            <a:picLocks noChangeAspect="1"/>
          </p:cNvPicPr>
          <p:nvPr/>
        </p:nvPicPr>
        <p:blipFill>
          <a:blip r:embed="rId4"/>
          <a:stretch>
            <a:fillRect/>
          </a:stretch>
        </p:blipFill>
        <p:spPr>
          <a:xfrm>
            <a:off x="7516573" y="3660888"/>
            <a:ext cx="353472" cy="360000"/>
          </a:xfrm>
          <a:prstGeom prst="rect">
            <a:avLst/>
          </a:prstGeom>
        </p:spPr>
      </p:pic>
      <p:pic>
        <p:nvPicPr>
          <p:cNvPr id="17" name="Picture 16">
            <a:extLst>
              <a:ext uri="{FF2B5EF4-FFF2-40B4-BE49-F238E27FC236}">
                <a16:creationId xmlns:a16="http://schemas.microsoft.com/office/drawing/2014/main" xmlns="" id="{D0577E10-71EF-8747-9416-70E73DD01F68}"/>
              </a:ext>
            </a:extLst>
          </p:cNvPr>
          <p:cNvPicPr>
            <a:picLocks noChangeAspect="1"/>
          </p:cNvPicPr>
          <p:nvPr/>
        </p:nvPicPr>
        <p:blipFill>
          <a:blip r:embed="rId4"/>
          <a:stretch>
            <a:fillRect/>
          </a:stretch>
        </p:blipFill>
        <p:spPr>
          <a:xfrm>
            <a:off x="6158197" y="3674836"/>
            <a:ext cx="353472" cy="360000"/>
          </a:xfrm>
          <a:prstGeom prst="rect">
            <a:avLst/>
          </a:prstGeom>
        </p:spPr>
      </p:pic>
      <p:pic>
        <p:nvPicPr>
          <p:cNvPr id="18" name="Picture 17">
            <a:extLst>
              <a:ext uri="{FF2B5EF4-FFF2-40B4-BE49-F238E27FC236}">
                <a16:creationId xmlns:a16="http://schemas.microsoft.com/office/drawing/2014/main" xmlns="" id="{C0751EE7-5B1B-F84E-8EAD-32B58D8202A9}"/>
              </a:ext>
            </a:extLst>
          </p:cNvPr>
          <p:cNvPicPr>
            <a:picLocks noChangeAspect="1"/>
          </p:cNvPicPr>
          <p:nvPr/>
        </p:nvPicPr>
        <p:blipFill>
          <a:blip r:embed="rId4"/>
          <a:stretch>
            <a:fillRect/>
          </a:stretch>
        </p:blipFill>
        <p:spPr>
          <a:xfrm>
            <a:off x="5606165" y="3674836"/>
            <a:ext cx="353472" cy="360000"/>
          </a:xfrm>
          <a:prstGeom prst="rect">
            <a:avLst/>
          </a:prstGeom>
        </p:spPr>
      </p:pic>
      <p:pic>
        <p:nvPicPr>
          <p:cNvPr id="19" name="Picture 18">
            <a:extLst>
              <a:ext uri="{FF2B5EF4-FFF2-40B4-BE49-F238E27FC236}">
                <a16:creationId xmlns:a16="http://schemas.microsoft.com/office/drawing/2014/main" xmlns="" id="{76017592-06D5-6348-960A-53EFD9FBCAB1}"/>
              </a:ext>
            </a:extLst>
          </p:cNvPr>
          <p:cNvPicPr>
            <a:picLocks noChangeAspect="1"/>
          </p:cNvPicPr>
          <p:nvPr/>
        </p:nvPicPr>
        <p:blipFill>
          <a:blip r:embed="rId4"/>
          <a:stretch>
            <a:fillRect/>
          </a:stretch>
        </p:blipFill>
        <p:spPr>
          <a:xfrm>
            <a:off x="2510256" y="6077657"/>
            <a:ext cx="353472" cy="360000"/>
          </a:xfrm>
          <a:prstGeom prst="rect">
            <a:avLst/>
          </a:prstGeom>
        </p:spPr>
      </p:pic>
      <p:pic>
        <p:nvPicPr>
          <p:cNvPr id="20" name="Picture 19">
            <a:extLst>
              <a:ext uri="{FF2B5EF4-FFF2-40B4-BE49-F238E27FC236}">
                <a16:creationId xmlns:a16="http://schemas.microsoft.com/office/drawing/2014/main" xmlns="" id="{53731AAA-D285-4A4A-9E93-C492B5292E5A}"/>
              </a:ext>
            </a:extLst>
          </p:cNvPr>
          <p:cNvPicPr>
            <a:picLocks noChangeAspect="1"/>
          </p:cNvPicPr>
          <p:nvPr/>
        </p:nvPicPr>
        <p:blipFill>
          <a:blip r:embed="rId4"/>
          <a:stretch>
            <a:fillRect/>
          </a:stretch>
        </p:blipFill>
        <p:spPr>
          <a:xfrm>
            <a:off x="1151880" y="6091605"/>
            <a:ext cx="353472" cy="360000"/>
          </a:xfrm>
          <a:prstGeom prst="rect">
            <a:avLst/>
          </a:prstGeom>
        </p:spPr>
      </p:pic>
      <p:pic>
        <p:nvPicPr>
          <p:cNvPr id="21" name="Picture 20">
            <a:extLst>
              <a:ext uri="{FF2B5EF4-FFF2-40B4-BE49-F238E27FC236}">
                <a16:creationId xmlns:a16="http://schemas.microsoft.com/office/drawing/2014/main" xmlns="" id="{E6DBE199-AA29-6A49-AFBB-0D3CEE29D960}"/>
              </a:ext>
            </a:extLst>
          </p:cNvPr>
          <p:cNvPicPr>
            <a:picLocks noChangeAspect="1"/>
          </p:cNvPicPr>
          <p:nvPr/>
        </p:nvPicPr>
        <p:blipFill>
          <a:blip r:embed="rId4"/>
          <a:stretch>
            <a:fillRect/>
          </a:stretch>
        </p:blipFill>
        <p:spPr>
          <a:xfrm>
            <a:off x="599848" y="6091605"/>
            <a:ext cx="353472" cy="360000"/>
          </a:xfrm>
          <a:prstGeom prst="rect">
            <a:avLst/>
          </a:prstGeom>
        </p:spPr>
      </p:pic>
      <p:sp>
        <p:nvSpPr>
          <p:cNvPr id="22" name="Rounded Rectangle 21">
            <a:extLst>
              <a:ext uri="{FF2B5EF4-FFF2-40B4-BE49-F238E27FC236}">
                <a16:creationId xmlns:a16="http://schemas.microsoft.com/office/drawing/2014/main" xmlns="" id="{CB774864-9D2E-1841-A8EC-49EC8AD1DEC8}"/>
              </a:ext>
            </a:extLst>
          </p:cNvPr>
          <p:cNvSpPr/>
          <p:nvPr/>
        </p:nvSpPr>
        <p:spPr>
          <a:xfrm>
            <a:off x="6220944" y="4028479"/>
            <a:ext cx="1399283" cy="360001"/>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400" dirty="0">
                <a:solidFill>
                  <a:srgbClr val="FF3860"/>
                </a:solidFill>
                <a:latin typeface="OpenDyslexicAlta" pitchFamily="2" charset="77"/>
              </a:rPr>
              <a:t>2.1</a:t>
            </a:r>
          </a:p>
        </p:txBody>
      </p:sp>
      <p:sp>
        <p:nvSpPr>
          <p:cNvPr id="23" name="Rounded Rectangle 22">
            <a:extLst>
              <a:ext uri="{FF2B5EF4-FFF2-40B4-BE49-F238E27FC236}">
                <a16:creationId xmlns:a16="http://schemas.microsoft.com/office/drawing/2014/main" xmlns="" id="{45FD9233-7882-A044-ACDE-09A044423EA3}"/>
              </a:ext>
            </a:extLst>
          </p:cNvPr>
          <p:cNvSpPr/>
          <p:nvPr/>
        </p:nvSpPr>
        <p:spPr>
          <a:xfrm>
            <a:off x="4637414" y="4831359"/>
            <a:ext cx="1399283" cy="360001"/>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400" dirty="0">
                <a:solidFill>
                  <a:srgbClr val="FF3860"/>
                </a:solidFill>
                <a:latin typeface="OpenDyslexicAlta" pitchFamily="2" charset="77"/>
              </a:rPr>
              <a:t>21</a:t>
            </a:r>
          </a:p>
        </p:txBody>
      </p:sp>
      <p:sp>
        <p:nvSpPr>
          <p:cNvPr id="24" name="Rounded Rectangle 23">
            <a:extLst>
              <a:ext uri="{FF2B5EF4-FFF2-40B4-BE49-F238E27FC236}">
                <a16:creationId xmlns:a16="http://schemas.microsoft.com/office/drawing/2014/main" xmlns="" id="{12BDEDCA-39C5-E548-AE08-D41F52333EA2}"/>
              </a:ext>
            </a:extLst>
          </p:cNvPr>
          <p:cNvSpPr/>
          <p:nvPr/>
        </p:nvSpPr>
        <p:spPr>
          <a:xfrm>
            <a:off x="2852005" y="5730528"/>
            <a:ext cx="1399283" cy="360001"/>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400" dirty="0">
                <a:solidFill>
                  <a:srgbClr val="FF3860"/>
                </a:solidFill>
                <a:latin typeface="OpenDyslexicAlta" pitchFamily="2" charset="77"/>
              </a:rPr>
              <a:t>210</a:t>
            </a:r>
          </a:p>
        </p:txBody>
      </p:sp>
      <p:sp>
        <p:nvSpPr>
          <p:cNvPr id="25" name="Rounded Rectangle 24">
            <a:extLst>
              <a:ext uri="{FF2B5EF4-FFF2-40B4-BE49-F238E27FC236}">
                <a16:creationId xmlns:a16="http://schemas.microsoft.com/office/drawing/2014/main" xmlns="" id="{3E11364B-4969-8040-8F4A-5F7E78777EFF}"/>
              </a:ext>
            </a:extLst>
          </p:cNvPr>
          <p:cNvSpPr/>
          <p:nvPr/>
        </p:nvSpPr>
        <p:spPr>
          <a:xfrm>
            <a:off x="1246540" y="6458133"/>
            <a:ext cx="1399283" cy="360001"/>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400" dirty="0">
                <a:solidFill>
                  <a:srgbClr val="FF3860"/>
                </a:solidFill>
                <a:latin typeface="OpenDyslexicAlta" pitchFamily="2" charset="77"/>
              </a:rPr>
              <a:t>2,100</a:t>
            </a:r>
          </a:p>
        </p:txBody>
      </p:sp>
    </p:spTree>
    <p:extLst>
      <p:ext uri="{BB962C8B-B14F-4D97-AF65-F5344CB8AC3E}">
        <p14:creationId xmlns:p14="http://schemas.microsoft.com/office/powerpoint/2010/main" val="12608667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4125821095"/>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80856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3004629879"/>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45148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666278543"/>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34769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632519408"/>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1</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64639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4055738120"/>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1</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1</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29193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1173659419"/>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1</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1</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1</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21169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3277698807"/>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1</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1</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1</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r>
                        <a:rPr lang="en-US" sz="4800" dirty="0">
                          <a:solidFill>
                            <a:srgbClr val="FF3860"/>
                          </a:solidFill>
                          <a:latin typeface="OpenDyslexicAlta" pitchFamily="2" charset="77"/>
                        </a:rPr>
                        <a:t>1</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97887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1154726188"/>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22408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058155775"/>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757548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36128209"/>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5217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number is shown on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114252523"/>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8102094" y="3429000"/>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7543622" y="3438828"/>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6991260" y="3438828"/>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spTree>
    <p:extLst>
      <p:ext uri="{BB962C8B-B14F-4D97-AF65-F5344CB8AC3E}">
        <p14:creationId xmlns:p14="http://schemas.microsoft.com/office/powerpoint/2010/main" val="272260613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4134051165"/>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2</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r>
                        <a:rPr lang="en-US" sz="4800" dirty="0">
                          <a:solidFill>
                            <a:srgbClr val="FF3860"/>
                          </a:solidFill>
                          <a:latin typeface="OpenDyslexicAlta" pitchFamily="2" charset="77"/>
                        </a:rPr>
                        <a:t>2</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21087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1166354191"/>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tc>
                  <a:txBody>
                    <a:bodyPr/>
                    <a:lstStyle/>
                    <a:p>
                      <a:pPr algn="ctr"/>
                      <a:r>
                        <a:rPr lang="en-US" sz="4800" dirty="0">
                          <a:latin typeface="OpenDyslexicAlta" pitchFamily="2" charset="77"/>
                        </a:rPr>
                        <a:t>6</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8</a:t>
                      </a: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25345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451666116"/>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tc>
                  <a:txBody>
                    <a:bodyPr/>
                    <a:lstStyle/>
                    <a:p>
                      <a:pPr algn="ctr"/>
                      <a:r>
                        <a:rPr lang="en-US" sz="4800" dirty="0">
                          <a:latin typeface="OpenDyslexicAlta" pitchFamily="2" charset="77"/>
                        </a:rPr>
                        <a:t>6</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8</a:t>
                      </a: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r>
                        <a:rPr lang="en-US" sz="4800" dirty="0">
                          <a:solidFill>
                            <a:srgbClr val="FF3860"/>
                          </a:solidFill>
                          <a:latin typeface="OpenDyslexicAlta" pitchFamily="2" charset="77"/>
                        </a:rPr>
                        <a:t>6</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8</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7382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83880369"/>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tc>
                  <a:txBody>
                    <a:bodyPr/>
                    <a:lstStyle/>
                    <a:p>
                      <a:pPr algn="ctr"/>
                      <a:r>
                        <a:rPr lang="en-US" sz="4800" dirty="0">
                          <a:latin typeface="OpenDyslexicAlta" pitchFamily="2" charset="77"/>
                        </a:rPr>
                        <a:t>6</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8</a:t>
                      </a: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r>
                        <a:rPr lang="en-US" sz="4800" dirty="0">
                          <a:solidFill>
                            <a:srgbClr val="FF3860"/>
                          </a:solidFill>
                          <a:latin typeface="OpenDyslexicAlta" pitchFamily="2" charset="77"/>
                        </a:rPr>
                        <a:t>6</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8</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r>
                        <a:rPr lang="en-US" sz="4800" dirty="0">
                          <a:solidFill>
                            <a:srgbClr val="FF3860"/>
                          </a:solidFill>
                          <a:latin typeface="OpenDyslexicAlta" pitchFamily="2" charset="77"/>
                        </a:rPr>
                        <a:t>6</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8</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97779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Multiply the starting number by 10, 100 and 1,000.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4283757864"/>
              </p:ext>
            </p:extLst>
          </p:nvPr>
        </p:nvGraphicFramePr>
        <p:xfrm>
          <a:off x="241783" y="2846923"/>
          <a:ext cx="11688418" cy="366268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endParaRPr lang="en-US" sz="4800" dirty="0">
                        <a:latin typeface="OpenDyslexicAlta" pitchFamily="2" charset="77"/>
                      </a:endParaRPr>
                    </a:p>
                  </a:txBody>
                  <a:tcPr>
                    <a:solidFill>
                      <a:schemeClr val="bg1"/>
                    </a:solidFill>
                  </a:tcPr>
                </a:tc>
                <a:tc>
                  <a:txBody>
                    <a:bodyPr/>
                    <a:lstStyle/>
                    <a:p>
                      <a:pPr algn="ctr"/>
                      <a:r>
                        <a:rPr lang="en-US" sz="4800" dirty="0">
                          <a:latin typeface="OpenDyslexicAlta" pitchFamily="2" charset="77"/>
                        </a:rPr>
                        <a:t>4</a:t>
                      </a:r>
                    </a:p>
                  </a:txBody>
                  <a:tcPr>
                    <a:solidFill>
                      <a:schemeClr val="bg1"/>
                    </a:solidFill>
                  </a:tcPr>
                </a:tc>
                <a:tc>
                  <a:txBody>
                    <a:bodyPr/>
                    <a:lstStyle/>
                    <a:p>
                      <a:pPr algn="ctr"/>
                      <a:r>
                        <a:rPr lang="en-US" sz="4800" dirty="0">
                          <a:latin typeface="OpenDyslexicAlta" pitchFamily="2" charset="77"/>
                        </a:rPr>
                        <a:t>6</a:t>
                      </a:r>
                    </a:p>
                  </a:txBody>
                  <a:tcPr>
                    <a:solidFill>
                      <a:schemeClr val="bg1"/>
                    </a:solidFill>
                  </a:tcPr>
                </a:tc>
                <a:tc>
                  <a:txBody>
                    <a:bodyPr/>
                    <a:lstStyle/>
                    <a:p>
                      <a:pPr algn="ctr"/>
                      <a:r>
                        <a:rPr lang="en-US" sz="4800" dirty="0">
                          <a:latin typeface="OpenDyslexicAlta" pitchFamily="2" charset="77"/>
                        </a:rPr>
                        <a:t>0</a:t>
                      </a:r>
                    </a:p>
                  </a:txBody>
                  <a:tcPr>
                    <a:solidFill>
                      <a:schemeClr val="bg1"/>
                    </a:solidFill>
                  </a:tcPr>
                </a:tc>
                <a:tc>
                  <a:txBody>
                    <a:bodyPr/>
                    <a:lstStyle/>
                    <a:p>
                      <a:pPr algn="ctr"/>
                      <a:r>
                        <a:rPr lang="en-US" sz="4800" dirty="0">
                          <a:latin typeface="OpenDyslexicAlta" pitchFamily="2" charset="77"/>
                        </a:rPr>
                        <a:t>8</a:t>
                      </a:r>
                    </a:p>
                  </a:txBody>
                  <a:tcPr>
                    <a:solidFill>
                      <a:schemeClr val="bg1"/>
                    </a:solidFill>
                  </a:tcPr>
                </a:tc>
                <a:extLst>
                  <a:ext uri="{0D108BD9-81ED-4DB2-BD59-A6C34878D82A}">
                    <a16:rowId xmlns:a16="http://schemas.microsoft.com/office/drawing/2014/main" xmlns="" val="98890339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r>
                        <a:rPr lang="en-US" sz="4800" dirty="0">
                          <a:solidFill>
                            <a:srgbClr val="FF3860"/>
                          </a:solidFill>
                          <a:latin typeface="OpenDyslexicAlta" pitchFamily="2" charset="77"/>
                        </a:rPr>
                        <a:t>6</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8</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1745063929"/>
                  </a:ext>
                </a:extLst>
              </a:tr>
              <a:tr h="370840">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r>
                        <a:rPr lang="en-US" sz="4800" dirty="0">
                          <a:solidFill>
                            <a:srgbClr val="FF3860"/>
                          </a:solidFill>
                          <a:latin typeface="OpenDyslexicAlta" pitchFamily="2" charset="77"/>
                        </a:rPr>
                        <a:t>6</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8</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3108711997"/>
                  </a:ext>
                </a:extLst>
              </a:tr>
              <a:tr h="370840">
                <a:tc>
                  <a:txBody>
                    <a:bodyPr/>
                    <a:lstStyle/>
                    <a:p>
                      <a:pPr algn="ctr"/>
                      <a:r>
                        <a:rPr lang="en-US" sz="4800" dirty="0">
                          <a:solidFill>
                            <a:srgbClr val="FF3860"/>
                          </a:solidFill>
                          <a:latin typeface="OpenDyslexicAlta" pitchFamily="2" charset="77"/>
                        </a:rPr>
                        <a:t>4</a:t>
                      </a:r>
                    </a:p>
                  </a:txBody>
                  <a:tcPr>
                    <a:solidFill>
                      <a:schemeClr val="bg1"/>
                    </a:solidFill>
                  </a:tcPr>
                </a:tc>
                <a:tc>
                  <a:txBody>
                    <a:bodyPr/>
                    <a:lstStyle/>
                    <a:p>
                      <a:pPr algn="ctr"/>
                      <a:r>
                        <a:rPr lang="en-US" sz="4800" dirty="0">
                          <a:solidFill>
                            <a:srgbClr val="FF3860"/>
                          </a:solidFill>
                          <a:latin typeface="OpenDyslexicAlta" pitchFamily="2" charset="77"/>
                        </a:rPr>
                        <a:t>6</a:t>
                      </a:r>
                    </a:p>
                  </a:txBody>
                  <a:tcPr>
                    <a:solidFill>
                      <a:schemeClr val="bg1"/>
                    </a:solidFill>
                  </a:tcPr>
                </a:tc>
                <a:tc>
                  <a:txBody>
                    <a:bodyPr/>
                    <a:lstStyle/>
                    <a:p>
                      <a:pPr algn="ctr"/>
                      <a:r>
                        <a:rPr lang="en-US" sz="4800" dirty="0">
                          <a:solidFill>
                            <a:srgbClr val="FF3860"/>
                          </a:solidFill>
                          <a:latin typeface="OpenDyslexicAlta" pitchFamily="2" charset="77"/>
                        </a:rPr>
                        <a:t>0</a:t>
                      </a:r>
                    </a:p>
                  </a:txBody>
                  <a:tcPr>
                    <a:solidFill>
                      <a:schemeClr val="bg1"/>
                    </a:solidFill>
                  </a:tcPr>
                </a:tc>
                <a:tc>
                  <a:txBody>
                    <a:bodyPr/>
                    <a:lstStyle/>
                    <a:p>
                      <a:pPr algn="ctr"/>
                      <a:r>
                        <a:rPr lang="en-US" sz="4800" dirty="0">
                          <a:solidFill>
                            <a:srgbClr val="FF3860"/>
                          </a:solidFill>
                          <a:latin typeface="OpenDyslexicAlta" pitchFamily="2" charset="77"/>
                        </a:rPr>
                        <a:t>8</a:t>
                      </a: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tc>
                  <a:txBody>
                    <a:bodyPr/>
                    <a:lstStyle/>
                    <a:p>
                      <a:pPr algn="ctr"/>
                      <a:endParaRPr lang="en-US" sz="4800" dirty="0">
                        <a:solidFill>
                          <a:srgbClr val="FF3860"/>
                        </a:solidFill>
                        <a:latin typeface="OpenDyslexicAlta" pitchFamily="2" charset="77"/>
                      </a:endParaRPr>
                    </a:p>
                  </a:txBody>
                  <a:tcPr>
                    <a:solidFill>
                      <a:schemeClr val="bg1"/>
                    </a:solidFill>
                  </a:tcPr>
                </a:tc>
                <a:extLst>
                  <a:ext uri="{0D108BD9-81ED-4DB2-BD59-A6C34878D82A}">
                    <a16:rowId xmlns:a16="http://schemas.microsoft.com/office/drawing/2014/main" xmlns="" val="2558330138"/>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xmlns="" id="{40D4CF35-1164-F146-B48E-D7B623D5CBEC}"/>
              </a:ext>
            </a:extLst>
          </p:cNvPr>
          <p:cNvSpPr/>
          <p:nvPr/>
        </p:nvSpPr>
        <p:spPr>
          <a:xfrm>
            <a:off x="6849913" y="379674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C8FDB96C-F17B-2A48-A5A3-449292782B47}"/>
              </a:ext>
            </a:extLst>
          </p:cNvPr>
          <p:cNvSpPr/>
          <p:nvPr/>
        </p:nvSpPr>
        <p:spPr>
          <a:xfrm>
            <a:off x="6849913" y="460758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xmlns="" id="{DF0974FD-EC71-D840-A7F5-56021A6AFFA0}"/>
              </a:ext>
            </a:extLst>
          </p:cNvPr>
          <p:cNvSpPr/>
          <p:nvPr/>
        </p:nvSpPr>
        <p:spPr>
          <a:xfrm>
            <a:off x="6849913" y="541842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xmlns="" id="{6AA7D657-D086-7149-9B13-2A0E89750CC5}"/>
              </a:ext>
            </a:extLst>
          </p:cNvPr>
          <p:cNvSpPr/>
          <p:nvPr/>
        </p:nvSpPr>
        <p:spPr>
          <a:xfrm>
            <a:off x="6849913" y="6229269"/>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78461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noAutofit/>
          </a:bodyPr>
          <a:lstStyle/>
          <a:p>
            <a:pPr marL="0" indent="0">
              <a:buNone/>
            </a:pPr>
            <a:r>
              <a:rPr lang="en-GB" dirty="0"/>
              <a:t>Activity 2:</a:t>
            </a:r>
          </a:p>
          <a:p>
            <a:pPr marL="0" indent="0">
              <a:buClr>
                <a:srgbClr val="23D160"/>
              </a:buClr>
              <a:buSzPct val="85000"/>
              <a:buNone/>
            </a:pPr>
            <a:r>
              <a:rPr lang="en-GB" sz="2200" dirty="0"/>
              <a:t>Use a place value chart to calculate the following:</a:t>
            </a:r>
          </a:p>
          <a:p>
            <a:pPr marL="457200" indent="-457200">
              <a:buClr>
                <a:srgbClr val="23D160"/>
              </a:buClr>
              <a:buSzPct val="85000"/>
              <a:buFont typeface="+mj-lt"/>
              <a:buAutoNum type="alphaLcParenR"/>
            </a:pPr>
            <a:r>
              <a:rPr lang="en-GB" sz="2200" dirty="0"/>
              <a:t>3,5 x 100 = </a:t>
            </a:r>
          </a:p>
          <a:p>
            <a:pPr marL="457200" indent="-457200">
              <a:buClr>
                <a:srgbClr val="23D160"/>
              </a:buClr>
              <a:buSzPct val="85000"/>
              <a:buFont typeface="+mj-lt"/>
              <a:buAutoNum type="alphaLcParenR"/>
            </a:pPr>
            <a:r>
              <a:rPr lang="en-GB" sz="2200" dirty="0"/>
              <a:t>3.5 x 10 = </a:t>
            </a:r>
          </a:p>
          <a:p>
            <a:pPr marL="457200" indent="-457200">
              <a:buClr>
                <a:srgbClr val="23D160"/>
              </a:buClr>
              <a:buSzPct val="85000"/>
              <a:buFont typeface="+mj-lt"/>
              <a:buAutoNum type="alphaLcParenR"/>
            </a:pPr>
            <a:r>
              <a:rPr lang="en-GB" sz="2200" dirty="0"/>
              <a:t>3.5 x 1,000 = </a:t>
            </a:r>
          </a:p>
          <a:p>
            <a:pPr marL="457200" indent="-457200">
              <a:buClr>
                <a:srgbClr val="23D160"/>
              </a:buClr>
              <a:buSzPct val="85000"/>
              <a:buFont typeface="+mj-lt"/>
              <a:buAutoNum type="alphaLcParenR"/>
            </a:pPr>
            <a:r>
              <a:rPr lang="en-GB" sz="2200" dirty="0"/>
              <a:t>5.03 x 10 =</a:t>
            </a:r>
          </a:p>
          <a:p>
            <a:pPr marL="457200" indent="-457200">
              <a:buClr>
                <a:srgbClr val="23D160"/>
              </a:buClr>
              <a:buSzPct val="85000"/>
              <a:buFont typeface="+mj-lt"/>
              <a:buAutoNum type="alphaLcParenR"/>
            </a:pPr>
            <a:r>
              <a:rPr lang="en-GB" sz="2200" dirty="0"/>
              <a:t>5.03 x 1,000 = </a:t>
            </a:r>
          </a:p>
          <a:p>
            <a:pPr marL="457200" indent="-457200">
              <a:buClr>
                <a:srgbClr val="23D160"/>
              </a:buClr>
              <a:buSzPct val="85000"/>
              <a:buFont typeface="+mj-lt"/>
              <a:buAutoNum type="alphaLcParenR"/>
            </a:pPr>
            <a:r>
              <a:rPr lang="en-GB" sz="2200" dirty="0"/>
              <a:t>5.03 x 100 = </a:t>
            </a:r>
          </a:p>
          <a:p>
            <a:pPr marL="457200" indent="-457200">
              <a:buClr>
                <a:srgbClr val="23D160"/>
              </a:buClr>
              <a:buSzPct val="85000"/>
              <a:buFont typeface="+mj-lt"/>
              <a:buAutoNum type="alphaLcParenR"/>
            </a:pPr>
            <a:r>
              <a:rPr lang="en-GB" sz="2200" dirty="0"/>
              <a:t>7.005 x 1,000 = </a:t>
            </a:r>
          </a:p>
          <a:p>
            <a:pPr marL="457200" indent="-457200">
              <a:buClr>
                <a:srgbClr val="23D160"/>
              </a:buClr>
              <a:buSzPct val="85000"/>
              <a:buFont typeface="+mj-lt"/>
              <a:buAutoNum type="alphaLcParenR"/>
            </a:pPr>
            <a:r>
              <a:rPr lang="en-GB" sz="2200" dirty="0"/>
              <a:t>7,005 x 10 = </a:t>
            </a:r>
          </a:p>
          <a:p>
            <a:pPr marL="457200" indent="-457200">
              <a:buClr>
                <a:srgbClr val="23D160"/>
              </a:buClr>
              <a:buSzPct val="85000"/>
              <a:buFont typeface="+mj-lt"/>
              <a:buAutoNum type="alphaLcParenR"/>
            </a:pPr>
            <a:r>
              <a:rPr lang="en-GB" sz="2200" dirty="0"/>
              <a:t>7.005 x 100 =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32" name="Rounded Rectangle 31">
            <a:extLst>
              <a:ext uri="{FF2B5EF4-FFF2-40B4-BE49-F238E27FC236}">
                <a16:creationId xmlns:a16="http://schemas.microsoft.com/office/drawing/2014/main" xmlns="" id="{67B329B0-E8B8-A545-8249-DA3E60A09F30}"/>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3" name="Picture 12">
            <a:extLst>
              <a:ext uri="{FF2B5EF4-FFF2-40B4-BE49-F238E27FC236}">
                <a16:creationId xmlns:a16="http://schemas.microsoft.com/office/drawing/2014/main" xmlns="" id="{8419A4A0-03D1-C246-AD91-25CD8F151F6E}"/>
              </a:ext>
            </a:extLst>
          </p:cNvPr>
          <p:cNvPicPr>
            <a:picLocks noChangeAspect="1"/>
          </p:cNvPicPr>
          <p:nvPr/>
        </p:nvPicPr>
        <p:blipFill>
          <a:blip r:embed="rId3"/>
          <a:stretch>
            <a:fillRect/>
          </a:stretch>
        </p:blipFill>
        <p:spPr>
          <a:xfrm>
            <a:off x="6519602" y="2837943"/>
            <a:ext cx="5224010" cy="1652666"/>
          </a:xfrm>
          <a:prstGeom prst="rect">
            <a:avLst/>
          </a:prstGeom>
        </p:spPr>
      </p:pic>
      <p:pic>
        <p:nvPicPr>
          <p:cNvPr id="14" name="Picture 13">
            <a:extLst>
              <a:ext uri="{FF2B5EF4-FFF2-40B4-BE49-F238E27FC236}">
                <a16:creationId xmlns:a16="http://schemas.microsoft.com/office/drawing/2014/main" xmlns="" id="{6758D280-B6A4-934A-B013-FC180DDDCA2A}"/>
              </a:ext>
            </a:extLst>
          </p:cNvPr>
          <p:cNvPicPr>
            <a:picLocks noChangeAspect="1"/>
          </p:cNvPicPr>
          <p:nvPr/>
        </p:nvPicPr>
        <p:blipFill>
          <a:blip r:embed="rId4"/>
          <a:stretch>
            <a:fillRect/>
          </a:stretch>
        </p:blipFill>
        <p:spPr>
          <a:xfrm>
            <a:off x="6519602" y="4802196"/>
            <a:ext cx="5224010" cy="1788502"/>
          </a:xfrm>
          <a:prstGeom prst="rect">
            <a:avLst/>
          </a:prstGeom>
        </p:spPr>
      </p:pic>
    </p:spTree>
    <p:extLst>
      <p:ext uri="{BB962C8B-B14F-4D97-AF65-F5344CB8AC3E}">
        <p14:creationId xmlns:p14="http://schemas.microsoft.com/office/powerpoint/2010/main" val="32862722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noAutofit/>
          </a:bodyPr>
          <a:lstStyle/>
          <a:p>
            <a:pPr marL="0" indent="0">
              <a:buNone/>
            </a:pPr>
            <a:r>
              <a:rPr lang="en-GB" dirty="0"/>
              <a:t>Activity 2:</a:t>
            </a:r>
          </a:p>
          <a:p>
            <a:pPr marL="0" indent="0">
              <a:buClr>
                <a:srgbClr val="23D160"/>
              </a:buClr>
              <a:buSzPct val="85000"/>
              <a:buNone/>
            </a:pPr>
            <a:r>
              <a:rPr lang="en-GB" sz="2200" dirty="0"/>
              <a:t>Use a place value chart to calculate the following:</a:t>
            </a:r>
          </a:p>
          <a:p>
            <a:pPr marL="457200" indent="-457200">
              <a:buClr>
                <a:srgbClr val="23D160"/>
              </a:buClr>
              <a:buSzPct val="85000"/>
              <a:buFont typeface="+mj-lt"/>
              <a:buAutoNum type="alphaLcParenR"/>
            </a:pPr>
            <a:r>
              <a:rPr lang="en-GB" sz="2200" dirty="0"/>
              <a:t>3.5 x 100 = </a:t>
            </a:r>
            <a:r>
              <a:rPr lang="en-GB" sz="2200" u="sng" dirty="0">
                <a:solidFill>
                  <a:srgbClr val="FF3860"/>
                </a:solidFill>
              </a:rPr>
              <a:t>350</a:t>
            </a:r>
            <a:endParaRPr lang="en-GB" sz="2200" dirty="0"/>
          </a:p>
          <a:p>
            <a:pPr marL="457200" indent="-457200">
              <a:buClr>
                <a:srgbClr val="23D160"/>
              </a:buClr>
              <a:buSzPct val="85000"/>
              <a:buFont typeface="+mj-lt"/>
              <a:buAutoNum type="alphaLcParenR"/>
            </a:pPr>
            <a:r>
              <a:rPr lang="en-GB" sz="2200" dirty="0"/>
              <a:t>3.5 x 10 = </a:t>
            </a:r>
            <a:r>
              <a:rPr lang="en-GB" sz="2200" u="sng" dirty="0">
                <a:solidFill>
                  <a:srgbClr val="FF3860"/>
                </a:solidFill>
              </a:rPr>
              <a:t>35</a:t>
            </a:r>
          </a:p>
          <a:p>
            <a:pPr marL="457200" indent="-457200">
              <a:buClr>
                <a:srgbClr val="23D160"/>
              </a:buClr>
              <a:buSzPct val="85000"/>
              <a:buFont typeface="+mj-lt"/>
              <a:buAutoNum type="alphaLcParenR"/>
            </a:pPr>
            <a:r>
              <a:rPr lang="en-GB" sz="2200" dirty="0"/>
              <a:t>3.5 x 1,000 = </a:t>
            </a:r>
            <a:r>
              <a:rPr lang="en-GB" sz="2200" u="sng" dirty="0">
                <a:solidFill>
                  <a:srgbClr val="FF3860"/>
                </a:solidFill>
              </a:rPr>
              <a:t>3,500</a:t>
            </a:r>
            <a:endParaRPr lang="en-GB" sz="2200" dirty="0"/>
          </a:p>
          <a:p>
            <a:pPr marL="457200" indent="-457200">
              <a:buClr>
                <a:srgbClr val="23D160"/>
              </a:buClr>
              <a:buSzPct val="85000"/>
              <a:buFont typeface="+mj-lt"/>
              <a:buAutoNum type="alphaLcParenR"/>
            </a:pPr>
            <a:r>
              <a:rPr lang="en-GB" sz="2200" dirty="0"/>
              <a:t>5.03 x 10 =</a:t>
            </a:r>
            <a:r>
              <a:rPr lang="en-GB" sz="2200" dirty="0">
                <a:solidFill>
                  <a:srgbClr val="FF3860"/>
                </a:solidFill>
              </a:rPr>
              <a:t> </a:t>
            </a:r>
            <a:r>
              <a:rPr lang="en-GB" sz="2200" u="sng" dirty="0">
                <a:solidFill>
                  <a:srgbClr val="FF3860"/>
                </a:solidFill>
              </a:rPr>
              <a:t>50.3</a:t>
            </a:r>
            <a:endParaRPr lang="en-GB" sz="2200" dirty="0"/>
          </a:p>
          <a:p>
            <a:pPr marL="457200" indent="-457200">
              <a:buClr>
                <a:srgbClr val="23D160"/>
              </a:buClr>
              <a:buSzPct val="85000"/>
              <a:buFont typeface="+mj-lt"/>
              <a:buAutoNum type="alphaLcParenR"/>
            </a:pPr>
            <a:r>
              <a:rPr lang="en-GB" sz="2200" dirty="0"/>
              <a:t>5.03 x 1,000 = </a:t>
            </a:r>
            <a:r>
              <a:rPr lang="en-GB" sz="2200" u="sng" dirty="0">
                <a:solidFill>
                  <a:srgbClr val="FF3860"/>
                </a:solidFill>
              </a:rPr>
              <a:t>5,003</a:t>
            </a:r>
            <a:endParaRPr lang="en-GB" sz="2200" dirty="0"/>
          </a:p>
          <a:p>
            <a:pPr marL="457200" indent="-457200">
              <a:buClr>
                <a:srgbClr val="23D160"/>
              </a:buClr>
              <a:buSzPct val="85000"/>
              <a:buFont typeface="+mj-lt"/>
              <a:buAutoNum type="alphaLcParenR"/>
            </a:pPr>
            <a:r>
              <a:rPr lang="en-GB" sz="2200" dirty="0"/>
              <a:t>5.03 x 100 = </a:t>
            </a:r>
            <a:r>
              <a:rPr lang="en-GB" sz="2200" u="sng" dirty="0">
                <a:solidFill>
                  <a:srgbClr val="FF3860"/>
                </a:solidFill>
              </a:rPr>
              <a:t>500.3</a:t>
            </a:r>
            <a:endParaRPr lang="en-GB" sz="2200" dirty="0"/>
          </a:p>
          <a:p>
            <a:pPr marL="457200" indent="-457200">
              <a:buClr>
                <a:srgbClr val="23D160"/>
              </a:buClr>
              <a:buSzPct val="85000"/>
              <a:buFont typeface="+mj-lt"/>
              <a:buAutoNum type="alphaLcParenR"/>
            </a:pPr>
            <a:r>
              <a:rPr lang="en-GB" sz="2200" dirty="0"/>
              <a:t>7.005 x 1,000 = </a:t>
            </a:r>
            <a:r>
              <a:rPr lang="en-GB" sz="2200" u="sng" dirty="0">
                <a:solidFill>
                  <a:srgbClr val="FF3860"/>
                </a:solidFill>
              </a:rPr>
              <a:t>7,005</a:t>
            </a:r>
            <a:endParaRPr lang="en-GB" sz="2200" dirty="0"/>
          </a:p>
          <a:p>
            <a:pPr marL="457200" indent="-457200">
              <a:buClr>
                <a:srgbClr val="23D160"/>
              </a:buClr>
              <a:buSzPct val="85000"/>
              <a:buFont typeface="+mj-lt"/>
              <a:buAutoNum type="alphaLcParenR"/>
            </a:pPr>
            <a:r>
              <a:rPr lang="en-GB" sz="2200" dirty="0"/>
              <a:t>7,005 x 10 = </a:t>
            </a:r>
            <a:r>
              <a:rPr lang="en-GB" sz="2200" u="sng" dirty="0">
                <a:solidFill>
                  <a:srgbClr val="FF3860"/>
                </a:solidFill>
              </a:rPr>
              <a:t>70.05</a:t>
            </a:r>
            <a:endParaRPr lang="en-GB" sz="2200" dirty="0"/>
          </a:p>
          <a:p>
            <a:pPr marL="457200" indent="-457200">
              <a:buClr>
                <a:srgbClr val="23D160"/>
              </a:buClr>
              <a:buSzPct val="85000"/>
              <a:buFont typeface="+mj-lt"/>
              <a:buAutoNum type="alphaLcParenR"/>
            </a:pPr>
            <a:r>
              <a:rPr lang="en-GB" sz="2200" dirty="0"/>
              <a:t>7.005 x 100 = </a:t>
            </a:r>
            <a:r>
              <a:rPr lang="en-GB" sz="2200" u="sng" dirty="0">
                <a:solidFill>
                  <a:srgbClr val="FF3860"/>
                </a:solidFill>
              </a:rPr>
              <a:t>700.5</a:t>
            </a: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32" name="Rounded Rectangle 31">
            <a:extLst>
              <a:ext uri="{FF2B5EF4-FFF2-40B4-BE49-F238E27FC236}">
                <a16:creationId xmlns:a16="http://schemas.microsoft.com/office/drawing/2014/main" xmlns="" id="{67B329B0-E8B8-A545-8249-DA3E60A09F30}"/>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6" name="Picture 5">
            <a:extLst>
              <a:ext uri="{FF2B5EF4-FFF2-40B4-BE49-F238E27FC236}">
                <a16:creationId xmlns:a16="http://schemas.microsoft.com/office/drawing/2014/main" xmlns="" id="{B33B6E80-CB5F-3B4D-852F-65847BE66ED1}"/>
              </a:ext>
            </a:extLst>
          </p:cNvPr>
          <p:cNvPicPr>
            <a:picLocks noChangeAspect="1"/>
          </p:cNvPicPr>
          <p:nvPr/>
        </p:nvPicPr>
        <p:blipFill>
          <a:blip r:embed="rId3"/>
          <a:stretch>
            <a:fillRect/>
          </a:stretch>
        </p:blipFill>
        <p:spPr>
          <a:xfrm>
            <a:off x="6519602" y="2837943"/>
            <a:ext cx="5224010" cy="1652666"/>
          </a:xfrm>
          <a:prstGeom prst="rect">
            <a:avLst/>
          </a:prstGeom>
        </p:spPr>
      </p:pic>
      <p:pic>
        <p:nvPicPr>
          <p:cNvPr id="4" name="Picture 3">
            <a:extLst>
              <a:ext uri="{FF2B5EF4-FFF2-40B4-BE49-F238E27FC236}">
                <a16:creationId xmlns:a16="http://schemas.microsoft.com/office/drawing/2014/main" xmlns="" id="{2150C63C-C21B-7042-ACDF-748E23DC0320}"/>
              </a:ext>
            </a:extLst>
          </p:cNvPr>
          <p:cNvPicPr>
            <a:picLocks noChangeAspect="1"/>
          </p:cNvPicPr>
          <p:nvPr/>
        </p:nvPicPr>
        <p:blipFill>
          <a:blip r:embed="rId4"/>
          <a:stretch>
            <a:fillRect/>
          </a:stretch>
        </p:blipFill>
        <p:spPr>
          <a:xfrm>
            <a:off x="6519602" y="4802196"/>
            <a:ext cx="5224010" cy="1788502"/>
          </a:xfrm>
          <a:prstGeom prst="rect">
            <a:avLst/>
          </a:prstGeom>
        </p:spPr>
      </p:pic>
    </p:spTree>
    <p:extLst>
      <p:ext uri="{BB962C8B-B14F-4D97-AF65-F5344CB8AC3E}">
        <p14:creationId xmlns:p14="http://schemas.microsoft.com/office/powerpoint/2010/main" val="308225095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Fill in the blank within the number sentence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24" name="Rounded Rectangle 23">
            <a:extLst>
              <a:ext uri="{FF2B5EF4-FFF2-40B4-BE49-F238E27FC236}">
                <a16:creationId xmlns:a16="http://schemas.microsoft.com/office/drawing/2014/main" xmlns="" id="{A0DDBC0A-57B4-8F40-AE86-D330F82ED124}"/>
              </a:ext>
            </a:extLst>
          </p:cNvPr>
          <p:cNvSpPr/>
          <p:nvPr/>
        </p:nvSpPr>
        <p:spPr>
          <a:xfrm>
            <a:off x="531870"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5.4 x </a:t>
            </a: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 54</a:t>
            </a:r>
          </a:p>
        </p:txBody>
      </p:sp>
      <p:sp>
        <p:nvSpPr>
          <p:cNvPr id="25" name="Rounded Rectangle 24">
            <a:extLst>
              <a:ext uri="{FF2B5EF4-FFF2-40B4-BE49-F238E27FC236}">
                <a16:creationId xmlns:a16="http://schemas.microsoft.com/office/drawing/2014/main" xmlns="" id="{D6F68754-33EC-D34E-9CA8-94CA19ADDE10}"/>
              </a:ext>
            </a:extLst>
          </p:cNvPr>
          <p:cNvSpPr/>
          <p:nvPr/>
        </p:nvSpPr>
        <p:spPr>
          <a:xfrm>
            <a:off x="4473591"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7.305 x 10 = </a:t>
            </a:r>
            <a:r>
              <a:rPr lang="en-US" sz="2000" u="sng" dirty="0">
                <a:solidFill>
                  <a:schemeClr val="tx1"/>
                </a:solidFill>
                <a:latin typeface="Calibri" panose="020F0502020204030204" pitchFamily="34" charset="0"/>
                <a:cs typeface="Calibri" panose="020F0502020204030204" pitchFamily="34" charset="0"/>
              </a:rPr>
              <a:t>____</a:t>
            </a:r>
            <a:endParaRPr lang="en-US" sz="2000" u="sng" dirty="0">
              <a:solidFill>
                <a:srgbClr val="FF3860"/>
              </a:solidFill>
              <a:latin typeface="OpenDyslexicAlta" pitchFamily="2" charset="77"/>
            </a:endParaRPr>
          </a:p>
        </p:txBody>
      </p:sp>
      <p:sp>
        <p:nvSpPr>
          <p:cNvPr id="26" name="Rounded Rectangle 25">
            <a:extLst>
              <a:ext uri="{FF2B5EF4-FFF2-40B4-BE49-F238E27FC236}">
                <a16:creationId xmlns:a16="http://schemas.microsoft.com/office/drawing/2014/main" xmlns="" id="{69450C0A-4E87-0A49-B55C-96C756C5552A}"/>
              </a:ext>
            </a:extLst>
          </p:cNvPr>
          <p:cNvSpPr/>
          <p:nvPr/>
        </p:nvSpPr>
        <p:spPr>
          <a:xfrm>
            <a:off x="8415312"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x 100 = 640</a:t>
            </a:r>
          </a:p>
        </p:txBody>
      </p:sp>
      <p:sp>
        <p:nvSpPr>
          <p:cNvPr id="27" name="Rounded Rectangle 26">
            <a:extLst>
              <a:ext uri="{FF2B5EF4-FFF2-40B4-BE49-F238E27FC236}">
                <a16:creationId xmlns:a16="http://schemas.microsoft.com/office/drawing/2014/main" xmlns="" id="{DFD188AC-9B34-9E49-A0F8-0183F34FCC0F}"/>
              </a:ext>
            </a:extLst>
          </p:cNvPr>
          <p:cNvSpPr/>
          <p:nvPr/>
        </p:nvSpPr>
        <p:spPr>
          <a:xfrm>
            <a:off x="531870"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3.04 x 10 = </a:t>
            </a:r>
            <a:r>
              <a:rPr lang="en-US" sz="2000" u="sng" dirty="0">
                <a:solidFill>
                  <a:schemeClr val="tx1"/>
                </a:solidFill>
                <a:latin typeface="Calibri" panose="020F0502020204030204" pitchFamily="34" charset="0"/>
                <a:cs typeface="Calibri" panose="020F0502020204030204" pitchFamily="34" charset="0"/>
              </a:rPr>
              <a:t>____</a:t>
            </a:r>
            <a:endParaRPr lang="en-US" sz="2000" u="sng" dirty="0">
              <a:solidFill>
                <a:srgbClr val="FF3860"/>
              </a:solidFill>
              <a:latin typeface="OpenDyslexicAlta" pitchFamily="2" charset="77"/>
            </a:endParaRPr>
          </a:p>
        </p:txBody>
      </p:sp>
      <p:sp>
        <p:nvSpPr>
          <p:cNvPr id="28" name="Rounded Rectangle 27">
            <a:extLst>
              <a:ext uri="{FF2B5EF4-FFF2-40B4-BE49-F238E27FC236}">
                <a16:creationId xmlns:a16="http://schemas.microsoft.com/office/drawing/2014/main" xmlns="" id="{7500022F-3584-E24D-A9A7-1D26AE8185A6}"/>
              </a:ext>
            </a:extLst>
          </p:cNvPr>
          <p:cNvSpPr/>
          <p:nvPr/>
        </p:nvSpPr>
        <p:spPr>
          <a:xfrm>
            <a:off x="4473591"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x 1,000 = 5,030</a:t>
            </a:r>
          </a:p>
        </p:txBody>
      </p:sp>
      <p:sp>
        <p:nvSpPr>
          <p:cNvPr id="29" name="Rounded Rectangle 28">
            <a:extLst>
              <a:ext uri="{FF2B5EF4-FFF2-40B4-BE49-F238E27FC236}">
                <a16:creationId xmlns:a16="http://schemas.microsoft.com/office/drawing/2014/main" xmlns="" id="{F8031BAC-8B7F-EA46-A7B5-9E3C01E2AA0C}"/>
              </a:ext>
            </a:extLst>
          </p:cNvPr>
          <p:cNvSpPr/>
          <p:nvPr/>
        </p:nvSpPr>
        <p:spPr>
          <a:xfrm>
            <a:off x="8415312"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x 1,000 = 3,005</a:t>
            </a:r>
          </a:p>
        </p:txBody>
      </p:sp>
      <p:sp>
        <p:nvSpPr>
          <p:cNvPr id="30" name="Rounded Rectangle 29">
            <a:extLst>
              <a:ext uri="{FF2B5EF4-FFF2-40B4-BE49-F238E27FC236}">
                <a16:creationId xmlns:a16="http://schemas.microsoft.com/office/drawing/2014/main" xmlns="" id="{9FE31A21-293C-F047-98F1-BDBDE698A25E}"/>
              </a:ext>
            </a:extLst>
          </p:cNvPr>
          <p:cNvSpPr/>
          <p:nvPr/>
        </p:nvSpPr>
        <p:spPr>
          <a:xfrm>
            <a:off x="531870"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3.05 x </a:t>
            </a: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 305</a:t>
            </a:r>
          </a:p>
        </p:txBody>
      </p:sp>
      <p:sp>
        <p:nvSpPr>
          <p:cNvPr id="31" name="Rounded Rectangle 30">
            <a:extLst>
              <a:ext uri="{FF2B5EF4-FFF2-40B4-BE49-F238E27FC236}">
                <a16:creationId xmlns:a16="http://schemas.microsoft.com/office/drawing/2014/main" xmlns="" id="{A644FB99-23F1-614F-B3F8-FD3D36EF8AEB}"/>
              </a:ext>
            </a:extLst>
          </p:cNvPr>
          <p:cNvSpPr/>
          <p:nvPr/>
        </p:nvSpPr>
        <p:spPr>
          <a:xfrm>
            <a:off x="4473591"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4.02 x 1,000 = </a:t>
            </a: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a:t>
            </a:r>
          </a:p>
        </p:txBody>
      </p:sp>
      <p:sp>
        <p:nvSpPr>
          <p:cNvPr id="32" name="Rounded Rectangle 31">
            <a:extLst>
              <a:ext uri="{FF2B5EF4-FFF2-40B4-BE49-F238E27FC236}">
                <a16:creationId xmlns:a16="http://schemas.microsoft.com/office/drawing/2014/main" xmlns="" id="{F4BC4A97-9186-6849-93FA-CEFD76532726}"/>
              </a:ext>
            </a:extLst>
          </p:cNvPr>
          <p:cNvSpPr/>
          <p:nvPr/>
        </p:nvSpPr>
        <p:spPr>
          <a:xfrm>
            <a:off x="8415312"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6.402 x </a:t>
            </a: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 640.2</a:t>
            </a:r>
          </a:p>
        </p:txBody>
      </p:sp>
      <p:sp>
        <p:nvSpPr>
          <p:cNvPr id="36" name="Rounded Rectangle 35">
            <a:extLst>
              <a:ext uri="{FF2B5EF4-FFF2-40B4-BE49-F238E27FC236}">
                <a16:creationId xmlns:a16="http://schemas.microsoft.com/office/drawing/2014/main" xmlns="" id="{E01C996E-8130-D842-BB88-71ED57915AAE}"/>
              </a:ext>
            </a:extLst>
          </p:cNvPr>
          <p:cNvSpPr/>
          <p:nvPr/>
        </p:nvSpPr>
        <p:spPr>
          <a:xfrm>
            <a:off x="531870"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x 100 = 3,201</a:t>
            </a:r>
          </a:p>
        </p:txBody>
      </p:sp>
      <p:sp>
        <p:nvSpPr>
          <p:cNvPr id="37" name="Rounded Rectangle 36">
            <a:extLst>
              <a:ext uri="{FF2B5EF4-FFF2-40B4-BE49-F238E27FC236}">
                <a16:creationId xmlns:a16="http://schemas.microsoft.com/office/drawing/2014/main" xmlns="" id="{4AFBCF94-9947-7147-AEA4-CB0B08BCE86A}"/>
              </a:ext>
            </a:extLst>
          </p:cNvPr>
          <p:cNvSpPr/>
          <p:nvPr/>
        </p:nvSpPr>
        <p:spPr>
          <a:xfrm>
            <a:off x="4473591"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0.21 x 30 = </a:t>
            </a:r>
            <a:r>
              <a:rPr lang="en-US" sz="2000" u="sng" dirty="0">
                <a:solidFill>
                  <a:schemeClr val="tx1"/>
                </a:solidFill>
                <a:latin typeface="Calibri" panose="020F0502020204030204" pitchFamily="34" charset="0"/>
                <a:cs typeface="Calibri" panose="020F0502020204030204" pitchFamily="34" charset="0"/>
              </a:rPr>
              <a:t>____</a:t>
            </a:r>
            <a:endParaRPr lang="en-US" sz="2000" u="sng" dirty="0">
              <a:solidFill>
                <a:srgbClr val="FF3860"/>
              </a:solidFill>
              <a:latin typeface="OpenDyslexicAlta" pitchFamily="2" charset="77"/>
            </a:endParaRPr>
          </a:p>
        </p:txBody>
      </p:sp>
      <p:sp>
        <p:nvSpPr>
          <p:cNvPr id="38" name="Rounded Rectangle 37">
            <a:extLst>
              <a:ext uri="{FF2B5EF4-FFF2-40B4-BE49-F238E27FC236}">
                <a16:creationId xmlns:a16="http://schemas.microsoft.com/office/drawing/2014/main" xmlns="" id="{3CD75282-6162-004D-A486-6025744DB5AC}"/>
              </a:ext>
            </a:extLst>
          </p:cNvPr>
          <p:cNvSpPr/>
          <p:nvPr/>
        </p:nvSpPr>
        <p:spPr>
          <a:xfrm>
            <a:off x="8415312"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rgbClr val="FF3860"/>
                </a:solidFill>
                <a:latin typeface="OpenDyslexicAlta" pitchFamily="2" charset="77"/>
              </a:rPr>
              <a:t> </a:t>
            </a:r>
            <a:r>
              <a:rPr lang="en-US" sz="2000" dirty="0">
                <a:solidFill>
                  <a:schemeClr val="tx1"/>
                </a:solidFill>
                <a:latin typeface="OpenDyslexicAlta" pitchFamily="2" charset="77"/>
              </a:rPr>
              <a:t>x 20 = 84</a:t>
            </a:r>
          </a:p>
        </p:txBody>
      </p:sp>
    </p:spTree>
    <p:extLst>
      <p:ext uri="{BB962C8B-B14F-4D97-AF65-F5344CB8AC3E}">
        <p14:creationId xmlns:p14="http://schemas.microsoft.com/office/powerpoint/2010/main" val="42324238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Fill in the blank within the number sentence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24" name="Rounded Rectangle 23">
            <a:extLst>
              <a:ext uri="{FF2B5EF4-FFF2-40B4-BE49-F238E27FC236}">
                <a16:creationId xmlns:a16="http://schemas.microsoft.com/office/drawing/2014/main" xmlns="" id="{A0DDBC0A-57B4-8F40-AE86-D330F82ED124}"/>
              </a:ext>
            </a:extLst>
          </p:cNvPr>
          <p:cNvSpPr/>
          <p:nvPr/>
        </p:nvSpPr>
        <p:spPr>
          <a:xfrm>
            <a:off x="531870"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5.4 x </a:t>
            </a:r>
            <a:r>
              <a:rPr lang="en-US" sz="2000" u="sng" dirty="0">
                <a:solidFill>
                  <a:srgbClr val="FF3860"/>
                </a:solidFill>
                <a:latin typeface="OpenDyslexicAlta" pitchFamily="2" charset="77"/>
              </a:rPr>
              <a:t>10</a:t>
            </a:r>
            <a:r>
              <a:rPr lang="en-US" sz="2000" dirty="0">
                <a:solidFill>
                  <a:schemeClr val="tx1"/>
                </a:solidFill>
                <a:latin typeface="OpenDyslexicAlta" pitchFamily="2" charset="77"/>
              </a:rPr>
              <a:t> = 54</a:t>
            </a:r>
          </a:p>
        </p:txBody>
      </p:sp>
      <p:sp>
        <p:nvSpPr>
          <p:cNvPr id="25" name="Rounded Rectangle 24">
            <a:extLst>
              <a:ext uri="{FF2B5EF4-FFF2-40B4-BE49-F238E27FC236}">
                <a16:creationId xmlns:a16="http://schemas.microsoft.com/office/drawing/2014/main" xmlns="" id="{D6F68754-33EC-D34E-9CA8-94CA19ADDE10}"/>
              </a:ext>
            </a:extLst>
          </p:cNvPr>
          <p:cNvSpPr/>
          <p:nvPr/>
        </p:nvSpPr>
        <p:spPr>
          <a:xfrm>
            <a:off x="4473591"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7.305 x 10 = </a:t>
            </a:r>
            <a:r>
              <a:rPr lang="en-US" sz="2000" u="sng" dirty="0">
                <a:solidFill>
                  <a:srgbClr val="FF3860"/>
                </a:solidFill>
                <a:latin typeface="OpenDyslexicAlta" pitchFamily="2" charset="77"/>
              </a:rPr>
              <a:t>73.05</a:t>
            </a:r>
          </a:p>
        </p:txBody>
      </p:sp>
      <p:sp>
        <p:nvSpPr>
          <p:cNvPr id="26" name="Rounded Rectangle 25">
            <a:extLst>
              <a:ext uri="{FF2B5EF4-FFF2-40B4-BE49-F238E27FC236}">
                <a16:creationId xmlns:a16="http://schemas.microsoft.com/office/drawing/2014/main" xmlns="" id="{69450C0A-4E87-0A49-B55C-96C756C5552A}"/>
              </a:ext>
            </a:extLst>
          </p:cNvPr>
          <p:cNvSpPr/>
          <p:nvPr/>
        </p:nvSpPr>
        <p:spPr>
          <a:xfrm>
            <a:off x="8415312"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rgbClr val="FF3860"/>
                </a:solidFill>
                <a:latin typeface="OpenDyslexicAlta" pitchFamily="2" charset="77"/>
              </a:rPr>
              <a:t>6.4</a:t>
            </a:r>
            <a:r>
              <a:rPr lang="en-US" sz="2000" dirty="0">
                <a:solidFill>
                  <a:schemeClr val="tx1"/>
                </a:solidFill>
                <a:latin typeface="OpenDyslexicAlta" pitchFamily="2" charset="77"/>
              </a:rPr>
              <a:t> x 100 = 640</a:t>
            </a:r>
          </a:p>
        </p:txBody>
      </p:sp>
      <p:sp>
        <p:nvSpPr>
          <p:cNvPr id="27" name="Rounded Rectangle 26">
            <a:extLst>
              <a:ext uri="{FF2B5EF4-FFF2-40B4-BE49-F238E27FC236}">
                <a16:creationId xmlns:a16="http://schemas.microsoft.com/office/drawing/2014/main" xmlns="" id="{DFD188AC-9B34-9E49-A0F8-0183F34FCC0F}"/>
              </a:ext>
            </a:extLst>
          </p:cNvPr>
          <p:cNvSpPr/>
          <p:nvPr/>
        </p:nvSpPr>
        <p:spPr>
          <a:xfrm>
            <a:off x="531870"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3.04 x 10 = </a:t>
            </a:r>
            <a:r>
              <a:rPr lang="en-US" sz="2000" u="sng" dirty="0">
                <a:solidFill>
                  <a:srgbClr val="FF3860"/>
                </a:solidFill>
                <a:latin typeface="OpenDyslexicAlta" pitchFamily="2" charset="77"/>
              </a:rPr>
              <a:t>30.4</a:t>
            </a:r>
          </a:p>
        </p:txBody>
      </p:sp>
      <p:sp>
        <p:nvSpPr>
          <p:cNvPr id="28" name="Rounded Rectangle 27">
            <a:extLst>
              <a:ext uri="{FF2B5EF4-FFF2-40B4-BE49-F238E27FC236}">
                <a16:creationId xmlns:a16="http://schemas.microsoft.com/office/drawing/2014/main" xmlns="" id="{7500022F-3584-E24D-A9A7-1D26AE8185A6}"/>
              </a:ext>
            </a:extLst>
          </p:cNvPr>
          <p:cNvSpPr/>
          <p:nvPr/>
        </p:nvSpPr>
        <p:spPr>
          <a:xfrm>
            <a:off x="4473591"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rgbClr val="FF3860"/>
                </a:solidFill>
                <a:latin typeface="OpenDyslexicAlta" pitchFamily="2" charset="77"/>
              </a:rPr>
              <a:t>5.03</a:t>
            </a:r>
            <a:r>
              <a:rPr lang="en-US" sz="2000" dirty="0">
                <a:solidFill>
                  <a:schemeClr val="tx1"/>
                </a:solidFill>
                <a:latin typeface="OpenDyslexicAlta" pitchFamily="2" charset="77"/>
              </a:rPr>
              <a:t> x 1,000 = 5,030</a:t>
            </a:r>
          </a:p>
        </p:txBody>
      </p:sp>
      <p:sp>
        <p:nvSpPr>
          <p:cNvPr id="29" name="Rounded Rectangle 28">
            <a:extLst>
              <a:ext uri="{FF2B5EF4-FFF2-40B4-BE49-F238E27FC236}">
                <a16:creationId xmlns:a16="http://schemas.microsoft.com/office/drawing/2014/main" xmlns="" id="{F8031BAC-8B7F-EA46-A7B5-9E3C01E2AA0C}"/>
              </a:ext>
            </a:extLst>
          </p:cNvPr>
          <p:cNvSpPr/>
          <p:nvPr/>
        </p:nvSpPr>
        <p:spPr>
          <a:xfrm>
            <a:off x="8415312"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rgbClr val="FF3860"/>
                </a:solidFill>
                <a:latin typeface="OpenDyslexicAlta" pitchFamily="2" charset="77"/>
              </a:rPr>
              <a:t>3.005</a:t>
            </a:r>
            <a:r>
              <a:rPr lang="en-US" sz="2000" dirty="0">
                <a:solidFill>
                  <a:schemeClr val="tx1"/>
                </a:solidFill>
                <a:latin typeface="OpenDyslexicAlta" pitchFamily="2" charset="77"/>
              </a:rPr>
              <a:t> x 1,000 = 3,005</a:t>
            </a:r>
          </a:p>
        </p:txBody>
      </p:sp>
      <p:sp>
        <p:nvSpPr>
          <p:cNvPr id="30" name="Rounded Rectangle 29">
            <a:extLst>
              <a:ext uri="{FF2B5EF4-FFF2-40B4-BE49-F238E27FC236}">
                <a16:creationId xmlns:a16="http://schemas.microsoft.com/office/drawing/2014/main" xmlns="" id="{9FE31A21-293C-F047-98F1-BDBDE698A25E}"/>
              </a:ext>
            </a:extLst>
          </p:cNvPr>
          <p:cNvSpPr/>
          <p:nvPr/>
        </p:nvSpPr>
        <p:spPr>
          <a:xfrm>
            <a:off x="531870"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3.05 x </a:t>
            </a:r>
            <a:r>
              <a:rPr lang="en-US" sz="2000" u="sng" dirty="0">
                <a:solidFill>
                  <a:srgbClr val="FF3860"/>
                </a:solidFill>
                <a:latin typeface="OpenDyslexicAlta" pitchFamily="2" charset="77"/>
              </a:rPr>
              <a:t>100</a:t>
            </a:r>
            <a:r>
              <a:rPr lang="en-US" sz="2000" dirty="0">
                <a:solidFill>
                  <a:schemeClr val="tx1"/>
                </a:solidFill>
                <a:latin typeface="OpenDyslexicAlta" pitchFamily="2" charset="77"/>
              </a:rPr>
              <a:t> = 305</a:t>
            </a:r>
          </a:p>
        </p:txBody>
      </p:sp>
      <p:sp>
        <p:nvSpPr>
          <p:cNvPr id="31" name="Rounded Rectangle 30">
            <a:extLst>
              <a:ext uri="{FF2B5EF4-FFF2-40B4-BE49-F238E27FC236}">
                <a16:creationId xmlns:a16="http://schemas.microsoft.com/office/drawing/2014/main" xmlns="" id="{A644FB99-23F1-614F-B3F8-FD3D36EF8AEB}"/>
              </a:ext>
            </a:extLst>
          </p:cNvPr>
          <p:cNvSpPr/>
          <p:nvPr/>
        </p:nvSpPr>
        <p:spPr>
          <a:xfrm>
            <a:off x="4473591"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4.02 x 1,000 = </a:t>
            </a:r>
            <a:r>
              <a:rPr lang="en-US" sz="2000" u="sng" dirty="0">
                <a:solidFill>
                  <a:srgbClr val="FF3860"/>
                </a:solidFill>
                <a:latin typeface="OpenDyslexicAlta" pitchFamily="2" charset="77"/>
              </a:rPr>
              <a:t>4,020</a:t>
            </a:r>
            <a:r>
              <a:rPr lang="en-US" sz="2000" dirty="0">
                <a:solidFill>
                  <a:schemeClr val="tx1"/>
                </a:solidFill>
                <a:latin typeface="OpenDyslexicAlta" pitchFamily="2" charset="77"/>
              </a:rPr>
              <a:t> </a:t>
            </a:r>
          </a:p>
        </p:txBody>
      </p:sp>
      <p:sp>
        <p:nvSpPr>
          <p:cNvPr id="32" name="Rounded Rectangle 31">
            <a:extLst>
              <a:ext uri="{FF2B5EF4-FFF2-40B4-BE49-F238E27FC236}">
                <a16:creationId xmlns:a16="http://schemas.microsoft.com/office/drawing/2014/main" xmlns="" id="{F4BC4A97-9186-6849-93FA-CEFD76532726}"/>
              </a:ext>
            </a:extLst>
          </p:cNvPr>
          <p:cNvSpPr/>
          <p:nvPr/>
        </p:nvSpPr>
        <p:spPr>
          <a:xfrm>
            <a:off x="8415312"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6.402 x </a:t>
            </a:r>
            <a:r>
              <a:rPr lang="en-US" sz="2000" u="sng" dirty="0">
                <a:solidFill>
                  <a:srgbClr val="FF3860"/>
                </a:solidFill>
                <a:latin typeface="OpenDyslexicAlta" pitchFamily="2" charset="77"/>
              </a:rPr>
              <a:t>100</a:t>
            </a:r>
            <a:r>
              <a:rPr lang="en-US" sz="2000" dirty="0">
                <a:solidFill>
                  <a:schemeClr val="tx1"/>
                </a:solidFill>
                <a:latin typeface="OpenDyslexicAlta" pitchFamily="2" charset="77"/>
              </a:rPr>
              <a:t> = 640.2</a:t>
            </a:r>
          </a:p>
        </p:txBody>
      </p:sp>
      <p:sp>
        <p:nvSpPr>
          <p:cNvPr id="36" name="Rounded Rectangle 35">
            <a:extLst>
              <a:ext uri="{FF2B5EF4-FFF2-40B4-BE49-F238E27FC236}">
                <a16:creationId xmlns:a16="http://schemas.microsoft.com/office/drawing/2014/main" xmlns="" id="{E01C996E-8130-D842-BB88-71ED57915AAE}"/>
              </a:ext>
            </a:extLst>
          </p:cNvPr>
          <p:cNvSpPr/>
          <p:nvPr/>
        </p:nvSpPr>
        <p:spPr>
          <a:xfrm>
            <a:off x="531870"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rgbClr val="FF3860"/>
                </a:solidFill>
                <a:latin typeface="OpenDyslexicAlta" pitchFamily="2" charset="77"/>
              </a:rPr>
              <a:t>32.01</a:t>
            </a:r>
            <a:r>
              <a:rPr lang="en-US" sz="2000" dirty="0">
                <a:solidFill>
                  <a:schemeClr val="tx1"/>
                </a:solidFill>
                <a:latin typeface="OpenDyslexicAlta" pitchFamily="2" charset="77"/>
              </a:rPr>
              <a:t> x 100 = 3,201</a:t>
            </a:r>
          </a:p>
        </p:txBody>
      </p:sp>
      <p:sp>
        <p:nvSpPr>
          <p:cNvPr id="37" name="Rounded Rectangle 36">
            <a:extLst>
              <a:ext uri="{FF2B5EF4-FFF2-40B4-BE49-F238E27FC236}">
                <a16:creationId xmlns:a16="http://schemas.microsoft.com/office/drawing/2014/main" xmlns="" id="{4AFBCF94-9947-7147-AEA4-CB0B08BCE86A}"/>
              </a:ext>
            </a:extLst>
          </p:cNvPr>
          <p:cNvSpPr/>
          <p:nvPr/>
        </p:nvSpPr>
        <p:spPr>
          <a:xfrm>
            <a:off x="4473591"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0.21 x 30 = </a:t>
            </a:r>
            <a:r>
              <a:rPr lang="en-US" sz="2000" u="sng" dirty="0">
                <a:solidFill>
                  <a:srgbClr val="FF3860"/>
                </a:solidFill>
                <a:latin typeface="OpenDyslexicAlta" pitchFamily="2" charset="77"/>
              </a:rPr>
              <a:t>6.3</a:t>
            </a:r>
          </a:p>
        </p:txBody>
      </p:sp>
      <p:sp>
        <p:nvSpPr>
          <p:cNvPr id="38" name="Rounded Rectangle 37">
            <a:extLst>
              <a:ext uri="{FF2B5EF4-FFF2-40B4-BE49-F238E27FC236}">
                <a16:creationId xmlns:a16="http://schemas.microsoft.com/office/drawing/2014/main" xmlns="" id="{3CD75282-6162-004D-A486-6025744DB5AC}"/>
              </a:ext>
            </a:extLst>
          </p:cNvPr>
          <p:cNvSpPr/>
          <p:nvPr/>
        </p:nvSpPr>
        <p:spPr>
          <a:xfrm>
            <a:off x="8415312"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rgbClr val="FF3860"/>
                </a:solidFill>
                <a:latin typeface="OpenDyslexicAlta" pitchFamily="2" charset="77"/>
              </a:rPr>
              <a:t>4.2</a:t>
            </a:r>
            <a:r>
              <a:rPr lang="en-US" sz="2000" dirty="0">
                <a:solidFill>
                  <a:srgbClr val="FF3860"/>
                </a:solidFill>
                <a:latin typeface="OpenDyslexicAlta" pitchFamily="2" charset="77"/>
              </a:rPr>
              <a:t> </a:t>
            </a:r>
            <a:r>
              <a:rPr lang="en-US" sz="2000" dirty="0">
                <a:solidFill>
                  <a:schemeClr val="tx1"/>
                </a:solidFill>
                <a:latin typeface="OpenDyslexicAlta" pitchFamily="2" charset="77"/>
              </a:rPr>
              <a:t>x 20 = 84</a:t>
            </a:r>
          </a:p>
        </p:txBody>
      </p:sp>
    </p:spTree>
    <p:extLst>
      <p:ext uri="{BB962C8B-B14F-4D97-AF65-F5344CB8AC3E}">
        <p14:creationId xmlns:p14="http://schemas.microsoft.com/office/powerpoint/2010/main" val="415829821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Activity 3:</a:t>
            </a:r>
          </a:p>
          <a:p>
            <a:pPr marL="0" indent="0">
              <a:buClr>
                <a:srgbClr val="23D160"/>
              </a:buClr>
              <a:buSzPct val="85000"/>
              <a:buNone/>
            </a:pPr>
            <a:r>
              <a:rPr lang="en-GB" sz="2200" dirty="0"/>
              <a:t>Fill in the blank within the number sentence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24" name="Rounded Rectangle 23">
            <a:extLst>
              <a:ext uri="{FF2B5EF4-FFF2-40B4-BE49-F238E27FC236}">
                <a16:creationId xmlns:a16="http://schemas.microsoft.com/office/drawing/2014/main" xmlns="" id="{A0DDBC0A-57B4-8F40-AE86-D330F82ED124}"/>
              </a:ext>
            </a:extLst>
          </p:cNvPr>
          <p:cNvSpPr/>
          <p:nvPr/>
        </p:nvSpPr>
        <p:spPr>
          <a:xfrm>
            <a:off x="531870"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6.3 x </a:t>
            </a: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 630</a:t>
            </a:r>
          </a:p>
        </p:txBody>
      </p:sp>
      <p:sp>
        <p:nvSpPr>
          <p:cNvPr id="25" name="Rounded Rectangle 24">
            <a:extLst>
              <a:ext uri="{FF2B5EF4-FFF2-40B4-BE49-F238E27FC236}">
                <a16:creationId xmlns:a16="http://schemas.microsoft.com/office/drawing/2014/main" xmlns="" id="{D6F68754-33EC-D34E-9CA8-94CA19ADDE10}"/>
              </a:ext>
            </a:extLst>
          </p:cNvPr>
          <p:cNvSpPr/>
          <p:nvPr/>
        </p:nvSpPr>
        <p:spPr>
          <a:xfrm>
            <a:off x="4473591"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53.07 x 10 = </a:t>
            </a:r>
            <a:r>
              <a:rPr lang="en-US" sz="2000" u="sng" dirty="0">
                <a:solidFill>
                  <a:schemeClr val="tx1"/>
                </a:solidFill>
                <a:latin typeface="Calibri" panose="020F0502020204030204" pitchFamily="34" charset="0"/>
                <a:cs typeface="Calibri" panose="020F0502020204030204" pitchFamily="34" charset="0"/>
              </a:rPr>
              <a:t>____</a:t>
            </a:r>
            <a:endParaRPr lang="en-US" sz="2000" u="sng" dirty="0">
              <a:solidFill>
                <a:srgbClr val="FF3860"/>
              </a:solidFill>
              <a:latin typeface="OpenDyslexicAlta" pitchFamily="2" charset="77"/>
            </a:endParaRPr>
          </a:p>
        </p:txBody>
      </p:sp>
      <p:sp>
        <p:nvSpPr>
          <p:cNvPr id="26" name="Rounded Rectangle 25">
            <a:extLst>
              <a:ext uri="{FF2B5EF4-FFF2-40B4-BE49-F238E27FC236}">
                <a16:creationId xmlns:a16="http://schemas.microsoft.com/office/drawing/2014/main" xmlns="" id="{69450C0A-4E87-0A49-B55C-96C756C5552A}"/>
              </a:ext>
            </a:extLst>
          </p:cNvPr>
          <p:cNvSpPr/>
          <p:nvPr/>
        </p:nvSpPr>
        <p:spPr>
          <a:xfrm>
            <a:off x="8415312"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x 100 = 4,060</a:t>
            </a:r>
          </a:p>
        </p:txBody>
      </p:sp>
      <p:sp>
        <p:nvSpPr>
          <p:cNvPr id="27" name="Rounded Rectangle 26">
            <a:extLst>
              <a:ext uri="{FF2B5EF4-FFF2-40B4-BE49-F238E27FC236}">
                <a16:creationId xmlns:a16="http://schemas.microsoft.com/office/drawing/2014/main" xmlns="" id="{DFD188AC-9B34-9E49-A0F8-0183F34FCC0F}"/>
              </a:ext>
            </a:extLst>
          </p:cNvPr>
          <p:cNvSpPr/>
          <p:nvPr/>
        </p:nvSpPr>
        <p:spPr>
          <a:xfrm>
            <a:off x="531870"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4.03 x 10 = </a:t>
            </a:r>
            <a:r>
              <a:rPr lang="en-US" sz="2000" u="sng" dirty="0">
                <a:solidFill>
                  <a:schemeClr val="tx1"/>
                </a:solidFill>
                <a:latin typeface="Calibri" panose="020F0502020204030204" pitchFamily="34" charset="0"/>
                <a:cs typeface="Calibri" panose="020F0502020204030204" pitchFamily="34" charset="0"/>
              </a:rPr>
              <a:t>____</a:t>
            </a:r>
            <a:endParaRPr lang="en-US" sz="2000" u="sng" dirty="0">
              <a:solidFill>
                <a:srgbClr val="FF3860"/>
              </a:solidFill>
              <a:latin typeface="OpenDyslexicAlta" pitchFamily="2" charset="77"/>
            </a:endParaRPr>
          </a:p>
        </p:txBody>
      </p:sp>
      <p:sp>
        <p:nvSpPr>
          <p:cNvPr id="28" name="Rounded Rectangle 27">
            <a:extLst>
              <a:ext uri="{FF2B5EF4-FFF2-40B4-BE49-F238E27FC236}">
                <a16:creationId xmlns:a16="http://schemas.microsoft.com/office/drawing/2014/main" xmlns="" id="{7500022F-3584-E24D-A9A7-1D26AE8185A6}"/>
              </a:ext>
            </a:extLst>
          </p:cNvPr>
          <p:cNvSpPr/>
          <p:nvPr/>
        </p:nvSpPr>
        <p:spPr>
          <a:xfrm>
            <a:off x="4473591"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x 1,000 = 3,050</a:t>
            </a:r>
          </a:p>
        </p:txBody>
      </p:sp>
      <p:sp>
        <p:nvSpPr>
          <p:cNvPr id="29" name="Rounded Rectangle 28">
            <a:extLst>
              <a:ext uri="{FF2B5EF4-FFF2-40B4-BE49-F238E27FC236}">
                <a16:creationId xmlns:a16="http://schemas.microsoft.com/office/drawing/2014/main" xmlns="" id="{F8031BAC-8B7F-EA46-A7B5-9E3C01E2AA0C}"/>
              </a:ext>
            </a:extLst>
          </p:cNvPr>
          <p:cNvSpPr/>
          <p:nvPr/>
        </p:nvSpPr>
        <p:spPr>
          <a:xfrm>
            <a:off x="8415312"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x 100 = 500.7</a:t>
            </a:r>
          </a:p>
        </p:txBody>
      </p:sp>
      <p:sp>
        <p:nvSpPr>
          <p:cNvPr id="30" name="Rounded Rectangle 29">
            <a:extLst>
              <a:ext uri="{FF2B5EF4-FFF2-40B4-BE49-F238E27FC236}">
                <a16:creationId xmlns:a16="http://schemas.microsoft.com/office/drawing/2014/main" xmlns="" id="{9FE31A21-293C-F047-98F1-BDBDE698A25E}"/>
              </a:ext>
            </a:extLst>
          </p:cNvPr>
          <p:cNvSpPr/>
          <p:nvPr/>
        </p:nvSpPr>
        <p:spPr>
          <a:xfrm>
            <a:off x="531870"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5.03 x </a:t>
            </a: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 5,030</a:t>
            </a:r>
          </a:p>
        </p:txBody>
      </p:sp>
      <p:sp>
        <p:nvSpPr>
          <p:cNvPr id="31" name="Rounded Rectangle 30">
            <a:extLst>
              <a:ext uri="{FF2B5EF4-FFF2-40B4-BE49-F238E27FC236}">
                <a16:creationId xmlns:a16="http://schemas.microsoft.com/office/drawing/2014/main" xmlns="" id="{A644FB99-23F1-614F-B3F8-FD3D36EF8AEB}"/>
              </a:ext>
            </a:extLst>
          </p:cNvPr>
          <p:cNvSpPr/>
          <p:nvPr/>
        </p:nvSpPr>
        <p:spPr>
          <a:xfrm>
            <a:off x="4473591"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8.04 x 1,000 = </a:t>
            </a: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a:t>
            </a:r>
          </a:p>
        </p:txBody>
      </p:sp>
      <p:sp>
        <p:nvSpPr>
          <p:cNvPr id="32" name="Rounded Rectangle 31">
            <a:extLst>
              <a:ext uri="{FF2B5EF4-FFF2-40B4-BE49-F238E27FC236}">
                <a16:creationId xmlns:a16="http://schemas.microsoft.com/office/drawing/2014/main" xmlns="" id="{F4BC4A97-9186-6849-93FA-CEFD76532726}"/>
              </a:ext>
            </a:extLst>
          </p:cNvPr>
          <p:cNvSpPr/>
          <p:nvPr/>
        </p:nvSpPr>
        <p:spPr>
          <a:xfrm>
            <a:off x="8415312"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9.705 x </a:t>
            </a: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 9,705</a:t>
            </a:r>
          </a:p>
        </p:txBody>
      </p:sp>
      <p:sp>
        <p:nvSpPr>
          <p:cNvPr id="36" name="Rounded Rectangle 35">
            <a:extLst>
              <a:ext uri="{FF2B5EF4-FFF2-40B4-BE49-F238E27FC236}">
                <a16:creationId xmlns:a16="http://schemas.microsoft.com/office/drawing/2014/main" xmlns="" id="{E01C996E-8130-D842-BB88-71ED57915AAE}"/>
              </a:ext>
            </a:extLst>
          </p:cNvPr>
          <p:cNvSpPr/>
          <p:nvPr/>
        </p:nvSpPr>
        <p:spPr>
          <a:xfrm>
            <a:off x="531870"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chemeClr val="tx1"/>
                </a:solidFill>
                <a:latin typeface="OpenDyslexicAlta" pitchFamily="2" charset="77"/>
              </a:rPr>
              <a:t> x 100 = 530.01</a:t>
            </a:r>
          </a:p>
        </p:txBody>
      </p:sp>
      <p:sp>
        <p:nvSpPr>
          <p:cNvPr id="37" name="Rounded Rectangle 36">
            <a:extLst>
              <a:ext uri="{FF2B5EF4-FFF2-40B4-BE49-F238E27FC236}">
                <a16:creationId xmlns:a16="http://schemas.microsoft.com/office/drawing/2014/main" xmlns="" id="{4AFBCF94-9947-7147-AEA4-CB0B08BCE86A}"/>
              </a:ext>
            </a:extLst>
          </p:cNvPr>
          <p:cNvSpPr/>
          <p:nvPr/>
        </p:nvSpPr>
        <p:spPr>
          <a:xfrm>
            <a:off x="4473591"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0.12 x 40 = </a:t>
            </a:r>
            <a:r>
              <a:rPr lang="en-US" sz="2000" u="sng" dirty="0">
                <a:solidFill>
                  <a:schemeClr val="tx1"/>
                </a:solidFill>
                <a:latin typeface="Calibri" panose="020F0502020204030204" pitchFamily="34" charset="0"/>
                <a:cs typeface="Calibri" panose="020F0502020204030204" pitchFamily="34" charset="0"/>
              </a:rPr>
              <a:t>____</a:t>
            </a:r>
            <a:endParaRPr lang="en-US" sz="2000" u="sng" dirty="0">
              <a:solidFill>
                <a:srgbClr val="FF3860"/>
              </a:solidFill>
              <a:latin typeface="OpenDyslexicAlta" pitchFamily="2" charset="77"/>
            </a:endParaRPr>
          </a:p>
        </p:txBody>
      </p:sp>
      <p:sp>
        <p:nvSpPr>
          <p:cNvPr id="38" name="Rounded Rectangle 37">
            <a:extLst>
              <a:ext uri="{FF2B5EF4-FFF2-40B4-BE49-F238E27FC236}">
                <a16:creationId xmlns:a16="http://schemas.microsoft.com/office/drawing/2014/main" xmlns="" id="{3CD75282-6162-004D-A486-6025744DB5AC}"/>
              </a:ext>
            </a:extLst>
          </p:cNvPr>
          <p:cNvSpPr/>
          <p:nvPr/>
        </p:nvSpPr>
        <p:spPr>
          <a:xfrm>
            <a:off x="8415312"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chemeClr val="tx1"/>
                </a:solidFill>
                <a:latin typeface="Calibri" panose="020F0502020204030204" pitchFamily="34" charset="0"/>
                <a:cs typeface="Calibri" panose="020F0502020204030204" pitchFamily="34" charset="0"/>
              </a:rPr>
              <a:t>____</a:t>
            </a:r>
            <a:r>
              <a:rPr lang="en-US" sz="2000" dirty="0">
                <a:solidFill>
                  <a:srgbClr val="FF3860"/>
                </a:solidFill>
                <a:latin typeface="OpenDyslexicAlta" pitchFamily="2" charset="77"/>
              </a:rPr>
              <a:t> </a:t>
            </a:r>
            <a:r>
              <a:rPr lang="en-US" sz="2000" dirty="0">
                <a:solidFill>
                  <a:schemeClr val="tx1"/>
                </a:solidFill>
                <a:latin typeface="OpenDyslexicAlta" pitchFamily="2" charset="77"/>
              </a:rPr>
              <a:t>x 30 = 63</a:t>
            </a:r>
          </a:p>
        </p:txBody>
      </p:sp>
    </p:spTree>
    <p:extLst>
      <p:ext uri="{BB962C8B-B14F-4D97-AF65-F5344CB8AC3E}">
        <p14:creationId xmlns:p14="http://schemas.microsoft.com/office/powerpoint/2010/main" val="1605863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number is shown on the place value chart below? </a:t>
            </a:r>
            <a:r>
              <a:rPr lang="en-GB" sz="2200" dirty="0">
                <a:solidFill>
                  <a:srgbClr val="FF3860"/>
                </a:solidFill>
              </a:rPr>
              <a:t>2.3</a:t>
            </a:r>
            <a:r>
              <a:rPr lang="en-GB" sz="2200" dirty="0"/>
              <a: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627008869"/>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8102094" y="3429000"/>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7543622" y="3438828"/>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6991260" y="3438828"/>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spTree>
    <p:extLst>
      <p:ext uri="{BB962C8B-B14F-4D97-AF65-F5344CB8AC3E}">
        <p14:creationId xmlns:p14="http://schemas.microsoft.com/office/powerpoint/2010/main" val="331714907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Activity 3:</a:t>
            </a:r>
          </a:p>
          <a:p>
            <a:pPr marL="0" indent="0">
              <a:buClr>
                <a:srgbClr val="23D160"/>
              </a:buClr>
              <a:buSzPct val="85000"/>
              <a:buNone/>
            </a:pPr>
            <a:r>
              <a:rPr lang="en-GB" sz="2200" dirty="0"/>
              <a:t>Fill in the blank within the number sentence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24" name="Rounded Rectangle 23">
            <a:extLst>
              <a:ext uri="{FF2B5EF4-FFF2-40B4-BE49-F238E27FC236}">
                <a16:creationId xmlns:a16="http://schemas.microsoft.com/office/drawing/2014/main" xmlns="" id="{A0DDBC0A-57B4-8F40-AE86-D330F82ED124}"/>
              </a:ext>
            </a:extLst>
          </p:cNvPr>
          <p:cNvSpPr/>
          <p:nvPr/>
        </p:nvSpPr>
        <p:spPr>
          <a:xfrm>
            <a:off x="531870"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6.3 x </a:t>
            </a:r>
            <a:r>
              <a:rPr lang="en-US" sz="2000" u="sng" dirty="0">
                <a:solidFill>
                  <a:srgbClr val="FF3860"/>
                </a:solidFill>
                <a:latin typeface="OpenDyslexicAlta" pitchFamily="2" charset="77"/>
              </a:rPr>
              <a:t>100</a:t>
            </a:r>
            <a:r>
              <a:rPr lang="en-US" sz="2000" dirty="0">
                <a:solidFill>
                  <a:schemeClr val="tx1"/>
                </a:solidFill>
                <a:latin typeface="OpenDyslexicAlta" pitchFamily="2" charset="77"/>
              </a:rPr>
              <a:t> = 630</a:t>
            </a:r>
          </a:p>
        </p:txBody>
      </p:sp>
      <p:sp>
        <p:nvSpPr>
          <p:cNvPr id="25" name="Rounded Rectangle 24">
            <a:extLst>
              <a:ext uri="{FF2B5EF4-FFF2-40B4-BE49-F238E27FC236}">
                <a16:creationId xmlns:a16="http://schemas.microsoft.com/office/drawing/2014/main" xmlns="" id="{D6F68754-33EC-D34E-9CA8-94CA19ADDE10}"/>
              </a:ext>
            </a:extLst>
          </p:cNvPr>
          <p:cNvSpPr/>
          <p:nvPr/>
        </p:nvSpPr>
        <p:spPr>
          <a:xfrm>
            <a:off x="4473591"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53.07 x 10 = </a:t>
            </a:r>
            <a:r>
              <a:rPr lang="en-US" sz="2000" u="sng" dirty="0">
                <a:solidFill>
                  <a:srgbClr val="FF3860"/>
                </a:solidFill>
                <a:latin typeface="OpenDyslexicAlta" pitchFamily="2" charset="77"/>
              </a:rPr>
              <a:t>530.7</a:t>
            </a:r>
          </a:p>
        </p:txBody>
      </p:sp>
      <p:sp>
        <p:nvSpPr>
          <p:cNvPr id="26" name="Rounded Rectangle 25">
            <a:extLst>
              <a:ext uri="{FF2B5EF4-FFF2-40B4-BE49-F238E27FC236}">
                <a16:creationId xmlns:a16="http://schemas.microsoft.com/office/drawing/2014/main" xmlns="" id="{69450C0A-4E87-0A49-B55C-96C756C5552A}"/>
              </a:ext>
            </a:extLst>
          </p:cNvPr>
          <p:cNvSpPr/>
          <p:nvPr/>
        </p:nvSpPr>
        <p:spPr>
          <a:xfrm>
            <a:off x="8415312" y="2858583"/>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rgbClr val="FF3860"/>
                </a:solidFill>
                <a:latin typeface="OpenDyslexicAlta" pitchFamily="2" charset="77"/>
              </a:rPr>
              <a:t>40.6</a:t>
            </a:r>
            <a:r>
              <a:rPr lang="en-US" sz="2000" dirty="0">
                <a:solidFill>
                  <a:schemeClr val="tx1"/>
                </a:solidFill>
                <a:latin typeface="OpenDyslexicAlta" pitchFamily="2" charset="77"/>
              </a:rPr>
              <a:t> x 100 = 4,060</a:t>
            </a:r>
          </a:p>
        </p:txBody>
      </p:sp>
      <p:sp>
        <p:nvSpPr>
          <p:cNvPr id="27" name="Rounded Rectangle 26">
            <a:extLst>
              <a:ext uri="{FF2B5EF4-FFF2-40B4-BE49-F238E27FC236}">
                <a16:creationId xmlns:a16="http://schemas.microsoft.com/office/drawing/2014/main" xmlns="" id="{DFD188AC-9B34-9E49-A0F8-0183F34FCC0F}"/>
              </a:ext>
            </a:extLst>
          </p:cNvPr>
          <p:cNvSpPr/>
          <p:nvPr/>
        </p:nvSpPr>
        <p:spPr>
          <a:xfrm>
            <a:off x="531870"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4.03 x 10 = </a:t>
            </a:r>
            <a:r>
              <a:rPr lang="en-US" sz="2000" u="sng" dirty="0">
                <a:solidFill>
                  <a:srgbClr val="FF3860"/>
                </a:solidFill>
                <a:latin typeface="OpenDyslexicAlta" pitchFamily="2" charset="77"/>
              </a:rPr>
              <a:t>40.3</a:t>
            </a:r>
          </a:p>
        </p:txBody>
      </p:sp>
      <p:sp>
        <p:nvSpPr>
          <p:cNvPr id="28" name="Rounded Rectangle 27">
            <a:extLst>
              <a:ext uri="{FF2B5EF4-FFF2-40B4-BE49-F238E27FC236}">
                <a16:creationId xmlns:a16="http://schemas.microsoft.com/office/drawing/2014/main" xmlns="" id="{7500022F-3584-E24D-A9A7-1D26AE8185A6}"/>
              </a:ext>
            </a:extLst>
          </p:cNvPr>
          <p:cNvSpPr/>
          <p:nvPr/>
        </p:nvSpPr>
        <p:spPr>
          <a:xfrm>
            <a:off x="4473591"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rgbClr val="FF3860"/>
                </a:solidFill>
                <a:latin typeface="OpenDyslexicAlta" pitchFamily="2" charset="77"/>
              </a:rPr>
              <a:t>3.05</a:t>
            </a:r>
            <a:r>
              <a:rPr lang="en-US" sz="2000" dirty="0">
                <a:solidFill>
                  <a:schemeClr val="tx1"/>
                </a:solidFill>
                <a:latin typeface="OpenDyslexicAlta" pitchFamily="2" charset="77"/>
              </a:rPr>
              <a:t> x 1,000 = 3,050</a:t>
            </a:r>
          </a:p>
        </p:txBody>
      </p:sp>
      <p:sp>
        <p:nvSpPr>
          <p:cNvPr id="29" name="Rounded Rectangle 28">
            <a:extLst>
              <a:ext uri="{FF2B5EF4-FFF2-40B4-BE49-F238E27FC236}">
                <a16:creationId xmlns:a16="http://schemas.microsoft.com/office/drawing/2014/main" xmlns="" id="{F8031BAC-8B7F-EA46-A7B5-9E3C01E2AA0C}"/>
              </a:ext>
            </a:extLst>
          </p:cNvPr>
          <p:cNvSpPr/>
          <p:nvPr/>
        </p:nvSpPr>
        <p:spPr>
          <a:xfrm>
            <a:off x="8415312" y="3919727"/>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rgbClr val="FF3860"/>
                </a:solidFill>
                <a:latin typeface="OpenDyslexicAlta" pitchFamily="2" charset="77"/>
              </a:rPr>
              <a:t>5.007</a:t>
            </a:r>
            <a:r>
              <a:rPr lang="en-US" sz="2000" dirty="0">
                <a:solidFill>
                  <a:schemeClr val="tx1"/>
                </a:solidFill>
                <a:latin typeface="OpenDyslexicAlta" pitchFamily="2" charset="77"/>
              </a:rPr>
              <a:t> x 100 = 500.7</a:t>
            </a:r>
          </a:p>
        </p:txBody>
      </p:sp>
      <p:sp>
        <p:nvSpPr>
          <p:cNvPr id="30" name="Rounded Rectangle 29">
            <a:extLst>
              <a:ext uri="{FF2B5EF4-FFF2-40B4-BE49-F238E27FC236}">
                <a16:creationId xmlns:a16="http://schemas.microsoft.com/office/drawing/2014/main" xmlns="" id="{9FE31A21-293C-F047-98F1-BDBDE698A25E}"/>
              </a:ext>
            </a:extLst>
          </p:cNvPr>
          <p:cNvSpPr/>
          <p:nvPr/>
        </p:nvSpPr>
        <p:spPr>
          <a:xfrm>
            <a:off x="531870"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5.03 x </a:t>
            </a:r>
            <a:r>
              <a:rPr lang="en-US" sz="2000" u="sng" dirty="0">
                <a:solidFill>
                  <a:srgbClr val="FF3860"/>
                </a:solidFill>
                <a:latin typeface="OpenDyslexicAlta" pitchFamily="2" charset="77"/>
              </a:rPr>
              <a:t>1,000</a:t>
            </a:r>
            <a:r>
              <a:rPr lang="en-US" sz="2000" dirty="0">
                <a:solidFill>
                  <a:schemeClr val="tx1"/>
                </a:solidFill>
                <a:latin typeface="OpenDyslexicAlta" pitchFamily="2" charset="77"/>
              </a:rPr>
              <a:t> = 5,030</a:t>
            </a:r>
          </a:p>
        </p:txBody>
      </p:sp>
      <p:sp>
        <p:nvSpPr>
          <p:cNvPr id="31" name="Rounded Rectangle 30">
            <a:extLst>
              <a:ext uri="{FF2B5EF4-FFF2-40B4-BE49-F238E27FC236}">
                <a16:creationId xmlns:a16="http://schemas.microsoft.com/office/drawing/2014/main" xmlns="" id="{A644FB99-23F1-614F-B3F8-FD3D36EF8AEB}"/>
              </a:ext>
            </a:extLst>
          </p:cNvPr>
          <p:cNvSpPr/>
          <p:nvPr/>
        </p:nvSpPr>
        <p:spPr>
          <a:xfrm>
            <a:off x="4473591"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8.04 x 1,000 = </a:t>
            </a:r>
            <a:r>
              <a:rPr lang="en-US" sz="2000" u="sng" dirty="0">
                <a:solidFill>
                  <a:srgbClr val="FF3860"/>
                </a:solidFill>
                <a:latin typeface="OpenDyslexicAlta" pitchFamily="2" charset="77"/>
              </a:rPr>
              <a:t>8,040</a:t>
            </a:r>
            <a:r>
              <a:rPr lang="en-US" sz="2000" dirty="0">
                <a:solidFill>
                  <a:schemeClr val="tx1"/>
                </a:solidFill>
                <a:latin typeface="OpenDyslexicAlta" pitchFamily="2" charset="77"/>
              </a:rPr>
              <a:t> </a:t>
            </a:r>
          </a:p>
        </p:txBody>
      </p:sp>
      <p:sp>
        <p:nvSpPr>
          <p:cNvPr id="32" name="Rounded Rectangle 31">
            <a:extLst>
              <a:ext uri="{FF2B5EF4-FFF2-40B4-BE49-F238E27FC236}">
                <a16:creationId xmlns:a16="http://schemas.microsoft.com/office/drawing/2014/main" xmlns="" id="{F4BC4A97-9186-6849-93FA-CEFD76532726}"/>
              </a:ext>
            </a:extLst>
          </p:cNvPr>
          <p:cNvSpPr/>
          <p:nvPr/>
        </p:nvSpPr>
        <p:spPr>
          <a:xfrm>
            <a:off x="8415312" y="4980871"/>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9.705 x </a:t>
            </a:r>
            <a:r>
              <a:rPr lang="en-US" sz="2000" u="sng" dirty="0">
                <a:solidFill>
                  <a:srgbClr val="FF3860"/>
                </a:solidFill>
                <a:latin typeface="OpenDyslexicAlta" pitchFamily="2" charset="77"/>
              </a:rPr>
              <a:t>1,000</a:t>
            </a:r>
            <a:r>
              <a:rPr lang="en-US" sz="2000" dirty="0">
                <a:solidFill>
                  <a:schemeClr val="tx1"/>
                </a:solidFill>
                <a:latin typeface="OpenDyslexicAlta" pitchFamily="2" charset="77"/>
              </a:rPr>
              <a:t> = 9,705</a:t>
            </a:r>
          </a:p>
        </p:txBody>
      </p:sp>
      <p:sp>
        <p:nvSpPr>
          <p:cNvPr id="36" name="Rounded Rectangle 35">
            <a:extLst>
              <a:ext uri="{FF2B5EF4-FFF2-40B4-BE49-F238E27FC236}">
                <a16:creationId xmlns:a16="http://schemas.microsoft.com/office/drawing/2014/main" xmlns="" id="{E01C996E-8130-D842-BB88-71ED57915AAE}"/>
              </a:ext>
            </a:extLst>
          </p:cNvPr>
          <p:cNvSpPr/>
          <p:nvPr/>
        </p:nvSpPr>
        <p:spPr>
          <a:xfrm>
            <a:off x="531870"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1900" u="sng" dirty="0">
                <a:solidFill>
                  <a:srgbClr val="FF3860"/>
                </a:solidFill>
                <a:latin typeface="OpenDyslexicAlta" pitchFamily="2" charset="77"/>
              </a:rPr>
              <a:t>5.3001</a:t>
            </a:r>
            <a:r>
              <a:rPr lang="en-US" sz="1900" dirty="0">
                <a:solidFill>
                  <a:schemeClr val="tx1"/>
                </a:solidFill>
                <a:latin typeface="OpenDyslexicAlta" pitchFamily="2" charset="77"/>
              </a:rPr>
              <a:t> x 100 = 530.01</a:t>
            </a:r>
          </a:p>
        </p:txBody>
      </p:sp>
      <p:sp>
        <p:nvSpPr>
          <p:cNvPr id="37" name="Rounded Rectangle 36">
            <a:extLst>
              <a:ext uri="{FF2B5EF4-FFF2-40B4-BE49-F238E27FC236}">
                <a16:creationId xmlns:a16="http://schemas.microsoft.com/office/drawing/2014/main" xmlns="" id="{4AFBCF94-9947-7147-AEA4-CB0B08BCE86A}"/>
              </a:ext>
            </a:extLst>
          </p:cNvPr>
          <p:cNvSpPr/>
          <p:nvPr/>
        </p:nvSpPr>
        <p:spPr>
          <a:xfrm>
            <a:off x="4473591"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a:solidFill>
                  <a:schemeClr val="tx1"/>
                </a:solidFill>
                <a:latin typeface="OpenDyslexicAlta" pitchFamily="2" charset="77"/>
              </a:rPr>
              <a:t>0.12 x 40 = </a:t>
            </a:r>
            <a:r>
              <a:rPr lang="en-US" sz="2000" u="sng" dirty="0">
                <a:solidFill>
                  <a:srgbClr val="FF3860"/>
                </a:solidFill>
                <a:latin typeface="OpenDyslexicAlta" pitchFamily="2" charset="77"/>
              </a:rPr>
              <a:t>4.8</a:t>
            </a:r>
          </a:p>
        </p:txBody>
      </p:sp>
      <p:sp>
        <p:nvSpPr>
          <p:cNvPr id="38" name="Rounded Rectangle 37">
            <a:extLst>
              <a:ext uri="{FF2B5EF4-FFF2-40B4-BE49-F238E27FC236}">
                <a16:creationId xmlns:a16="http://schemas.microsoft.com/office/drawing/2014/main" xmlns="" id="{3CD75282-6162-004D-A486-6025744DB5AC}"/>
              </a:ext>
            </a:extLst>
          </p:cNvPr>
          <p:cNvSpPr/>
          <p:nvPr/>
        </p:nvSpPr>
        <p:spPr>
          <a:xfrm>
            <a:off x="8415312" y="6042015"/>
            <a:ext cx="3244818" cy="570417"/>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u="sng" dirty="0">
                <a:solidFill>
                  <a:srgbClr val="FF3860"/>
                </a:solidFill>
                <a:latin typeface="OpenDyslexicAlta" pitchFamily="2" charset="77"/>
              </a:rPr>
              <a:t>2.1</a:t>
            </a:r>
            <a:r>
              <a:rPr lang="en-US" sz="2000" dirty="0">
                <a:solidFill>
                  <a:srgbClr val="FF3860"/>
                </a:solidFill>
                <a:latin typeface="OpenDyslexicAlta" pitchFamily="2" charset="77"/>
              </a:rPr>
              <a:t> </a:t>
            </a:r>
            <a:r>
              <a:rPr lang="en-US" sz="2000" dirty="0">
                <a:solidFill>
                  <a:schemeClr val="tx1"/>
                </a:solidFill>
                <a:latin typeface="OpenDyslexicAlta" pitchFamily="2" charset="77"/>
              </a:rPr>
              <a:t>x 30 = 63</a:t>
            </a:r>
          </a:p>
        </p:txBody>
      </p:sp>
    </p:spTree>
    <p:extLst>
      <p:ext uri="{BB962C8B-B14F-4D97-AF65-F5344CB8AC3E}">
        <p14:creationId xmlns:p14="http://schemas.microsoft.com/office/powerpoint/2010/main" val="4573878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199" y="1825625"/>
            <a:ext cx="11167533" cy="4351338"/>
          </a:xfrm>
        </p:spPr>
        <p:txBody>
          <a:bodyPr/>
          <a:lstStyle/>
          <a:p>
            <a:pPr marL="0" indent="0">
              <a:buNone/>
            </a:pPr>
            <a:r>
              <a:rPr lang="en-GB" dirty="0"/>
              <a:t>Activity 4:</a:t>
            </a:r>
          </a:p>
          <a:p>
            <a:pPr marL="0" indent="0">
              <a:buClr>
                <a:srgbClr val="23D160"/>
              </a:buClr>
              <a:buSzPct val="85000"/>
              <a:buNone/>
            </a:pPr>
            <a:r>
              <a:rPr lang="en-GB" sz="2200" dirty="0"/>
              <a:t>Use the Gattegno chart below (by covering the spaces representing each digit) to create numbers with three decimal places, then multiply them by 10, 100 and 1,000. What do you notice? Discuss with your partner!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6" name="Table 5">
            <a:extLst>
              <a:ext uri="{FF2B5EF4-FFF2-40B4-BE49-F238E27FC236}">
                <a16:creationId xmlns:a16="http://schemas.microsoft.com/office/drawing/2014/main" xmlns="" id="{E9F442CC-9303-2C48-89AC-CDF4D8A50B0C}"/>
              </a:ext>
            </a:extLst>
          </p:cNvPr>
          <p:cNvGraphicFramePr>
            <a:graphicFrameLocks noGrp="1"/>
          </p:cNvGraphicFramePr>
          <p:nvPr>
            <p:extLst>
              <p:ext uri="{D42A27DB-BD31-4B8C-83A1-F6EECF244321}">
                <p14:modId xmlns:p14="http://schemas.microsoft.com/office/powerpoint/2010/main" val="2270762295"/>
              </p:ext>
            </p:extLst>
          </p:nvPr>
        </p:nvGraphicFramePr>
        <p:xfrm>
          <a:off x="838200" y="3691466"/>
          <a:ext cx="10515600" cy="2966720"/>
        </p:xfrm>
        <a:graphic>
          <a:graphicData uri="http://schemas.openxmlformats.org/drawingml/2006/table">
            <a:tbl>
              <a:tblPr firstRow="1" bandRow="1">
                <a:tableStyleId>{5940675A-B579-460E-94D1-54222C63F5DA}</a:tableStyleId>
              </a:tblPr>
              <a:tblGrid>
                <a:gridCol w="1168400">
                  <a:extLst>
                    <a:ext uri="{9D8B030D-6E8A-4147-A177-3AD203B41FA5}">
                      <a16:colId xmlns:a16="http://schemas.microsoft.com/office/drawing/2014/main" xmlns="" val="2936039619"/>
                    </a:ext>
                  </a:extLst>
                </a:gridCol>
                <a:gridCol w="1168400">
                  <a:extLst>
                    <a:ext uri="{9D8B030D-6E8A-4147-A177-3AD203B41FA5}">
                      <a16:colId xmlns:a16="http://schemas.microsoft.com/office/drawing/2014/main" xmlns="" val="36836974"/>
                    </a:ext>
                  </a:extLst>
                </a:gridCol>
                <a:gridCol w="1168400">
                  <a:extLst>
                    <a:ext uri="{9D8B030D-6E8A-4147-A177-3AD203B41FA5}">
                      <a16:colId xmlns:a16="http://schemas.microsoft.com/office/drawing/2014/main" xmlns="" val="262909923"/>
                    </a:ext>
                  </a:extLst>
                </a:gridCol>
                <a:gridCol w="1168400">
                  <a:extLst>
                    <a:ext uri="{9D8B030D-6E8A-4147-A177-3AD203B41FA5}">
                      <a16:colId xmlns:a16="http://schemas.microsoft.com/office/drawing/2014/main" xmlns="" val="3482849025"/>
                    </a:ext>
                  </a:extLst>
                </a:gridCol>
                <a:gridCol w="1168400">
                  <a:extLst>
                    <a:ext uri="{9D8B030D-6E8A-4147-A177-3AD203B41FA5}">
                      <a16:colId xmlns:a16="http://schemas.microsoft.com/office/drawing/2014/main" xmlns="" val="2678683543"/>
                    </a:ext>
                  </a:extLst>
                </a:gridCol>
                <a:gridCol w="1168400">
                  <a:extLst>
                    <a:ext uri="{9D8B030D-6E8A-4147-A177-3AD203B41FA5}">
                      <a16:colId xmlns:a16="http://schemas.microsoft.com/office/drawing/2014/main" xmlns="" val="3335995275"/>
                    </a:ext>
                  </a:extLst>
                </a:gridCol>
                <a:gridCol w="1168400">
                  <a:extLst>
                    <a:ext uri="{9D8B030D-6E8A-4147-A177-3AD203B41FA5}">
                      <a16:colId xmlns:a16="http://schemas.microsoft.com/office/drawing/2014/main" xmlns="" val="1720686317"/>
                    </a:ext>
                  </a:extLst>
                </a:gridCol>
                <a:gridCol w="1168400">
                  <a:extLst>
                    <a:ext uri="{9D8B030D-6E8A-4147-A177-3AD203B41FA5}">
                      <a16:colId xmlns:a16="http://schemas.microsoft.com/office/drawing/2014/main" xmlns="" val="3049486253"/>
                    </a:ext>
                  </a:extLst>
                </a:gridCol>
                <a:gridCol w="1168400">
                  <a:extLst>
                    <a:ext uri="{9D8B030D-6E8A-4147-A177-3AD203B41FA5}">
                      <a16:colId xmlns:a16="http://schemas.microsoft.com/office/drawing/2014/main" xmlns="" val="1051411326"/>
                    </a:ext>
                  </a:extLst>
                </a:gridCol>
              </a:tblGrid>
              <a:tr h="370840">
                <a:tc>
                  <a:txBody>
                    <a:bodyPr/>
                    <a:lstStyle/>
                    <a:p>
                      <a:pPr algn="ctr"/>
                      <a:r>
                        <a:rPr lang="en-US" dirty="0">
                          <a:solidFill>
                            <a:schemeClr val="tx1"/>
                          </a:solidFill>
                          <a:latin typeface="OpenDyslexicAlta" pitchFamily="2" charset="77"/>
                        </a:rPr>
                        <a:t>10,000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20,000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30,000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40,000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50,000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60,000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70,000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80,000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90,000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extLst>
                  <a:ext uri="{0D108BD9-81ED-4DB2-BD59-A6C34878D82A}">
                    <a16:rowId xmlns:a16="http://schemas.microsoft.com/office/drawing/2014/main" xmlns="" val="190059705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OpenDyslexicAlta" pitchFamily="2" charset="77"/>
                        </a:rPr>
                        <a:t>1,000</a:t>
                      </a:r>
                    </a:p>
                  </a:txBody>
                  <a:tcPr>
                    <a:solidFill>
                      <a:srgbClr val="FF38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OpenDyslexicAlta" pitchFamily="2" charset="77"/>
                        </a:rPr>
                        <a:t>2,000</a:t>
                      </a:r>
                    </a:p>
                  </a:txBody>
                  <a:tcPr>
                    <a:solidFill>
                      <a:srgbClr val="FF3860"/>
                    </a:solidFill>
                  </a:tcPr>
                </a:tc>
                <a:tc>
                  <a:txBody>
                    <a:bodyPr/>
                    <a:lstStyle/>
                    <a:p>
                      <a:pPr algn="ctr"/>
                      <a:r>
                        <a:rPr lang="en-US" dirty="0">
                          <a:solidFill>
                            <a:schemeClr val="tx1"/>
                          </a:solidFill>
                          <a:latin typeface="OpenDyslexicAlta" pitchFamily="2" charset="77"/>
                        </a:rPr>
                        <a:t>3,000</a:t>
                      </a:r>
                    </a:p>
                  </a:txBody>
                  <a:tcPr>
                    <a:solidFill>
                      <a:srgbClr val="FF3860"/>
                    </a:solidFill>
                  </a:tcPr>
                </a:tc>
                <a:tc>
                  <a:txBody>
                    <a:bodyPr/>
                    <a:lstStyle/>
                    <a:p>
                      <a:pPr algn="ctr"/>
                      <a:r>
                        <a:rPr lang="en-US" dirty="0">
                          <a:solidFill>
                            <a:schemeClr val="tx1"/>
                          </a:solidFill>
                          <a:latin typeface="OpenDyslexicAlta" pitchFamily="2" charset="77"/>
                        </a:rPr>
                        <a:t>4,000</a:t>
                      </a:r>
                    </a:p>
                  </a:txBody>
                  <a:tcPr>
                    <a:solidFill>
                      <a:srgbClr val="FF3860"/>
                    </a:solidFill>
                  </a:tcPr>
                </a:tc>
                <a:tc>
                  <a:txBody>
                    <a:bodyPr/>
                    <a:lstStyle/>
                    <a:p>
                      <a:pPr algn="ctr"/>
                      <a:r>
                        <a:rPr lang="en-US" dirty="0">
                          <a:solidFill>
                            <a:schemeClr val="tx1"/>
                          </a:solidFill>
                          <a:latin typeface="OpenDyslexicAlta" pitchFamily="2" charset="77"/>
                        </a:rPr>
                        <a:t>5,000</a:t>
                      </a:r>
                    </a:p>
                  </a:txBody>
                  <a:tcPr>
                    <a:solidFill>
                      <a:srgbClr val="FF3860"/>
                    </a:solidFill>
                  </a:tcPr>
                </a:tc>
                <a:tc>
                  <a:txBody>
                    <a:bodyPr/>
                    <a:lstStyle/>
                    <a:p>
                      <a:pPr algn="ctr"/>
                      <a:r>
                        <a:rPr lang="en-US" dirty="0">
                          <a:solidFill>
                            <a:schemeClr val="tx1"/>
                          </a:solidFill>
                          <a:latin typeface="OpenDyslexicAlta" pitchFamily="2" charset="77"/>
                        </a:rPr>
                        <a:t>6,000</a:t>
                      </a:r>
                    </a:p>
                  </a:txBody>
                  <a:tcPr>
                    <a:solidFill>
                      <a:srgbClr val="FF3860"/>
                    </a:solidFill>
                  </a:tcPr>
                </a:tc>
                <a:tc>
                  <a:txBody>
                    <a:bodyPr/>
                    <a:lstStyle/>
                    <a:p>
                      <a:pPr algn="ctr"/>
                      <a:r>
                        <a:rPr lang="en-US" dirty="0">
                          <a:solidFill>
                            <a:schemeClr val="tx1"/>
                          </a:solidFill>
                          <a:latin typeface="OpenDyslexicAlta" pitchFamily="2" charset="77"/>
                        </a:rPr>
                        <a:t>7,000</a:t>
                      </a:r>
                    </a:p>
                  </a:txBody>
                  <a:tcPr>
                    <a:solidFill>
                      <a:srgbClr val="FF3860"/>
                    </a:solidFill>
                  </a:tcPr>
                </a:tc>
                <a:tc>
                  <a:txBody>
                    <a:bodyPr/>
                    <a:lstStyle/>
                    <a:p>
                      <a:pPr algn="ctr"/>
                      <a:r>
                        <a:rPr lang="en-US" dirty="0">
                          <a:solidFill>
                            <a:schemeClr val="tx1"/>
                          </a:solidFill>
                          <a:latin typeface="OpenDyslexicAlta" pitchFamily="2" charset="77"/>
                        </a:rPr>
                        <a:t>8,000</a:t>
                      </a:r>
                    </a:p>
                  </a:txBody>
                  <a:tcPr>
                    <a:solidFill>
                      <a:srgbClr val="FF3860"/>
                    </a:solidFill>
                  </a:tcPr>
                </a:tc>
                <a:tc>
                  <a:txBody>
                    <a:bodyPr/>
                    <a:lstStyle/>
                    <a:p>
                      <a:pPr algn="ctr"/>
                      <a:r>
                        <a:rPr lang="en-US" dirty="0">
                          <a:solidFill>
                            <a:schemeClr val="tx1"/>
                          </a:solidFill>
                          <a:latin typeface="OpenDyslexicAlta" pitchFamily="2" charset="77"/>
                        </a:rPr>
                        <a:t>9,000</a:t>
                      </a:r>
                    </a:p>
                  </a:txBody>
                  <a:tcPr>
                    <a:solidFill>
                      <a:srgbClr val="FF3860"/>
                    </a:solidFill>
                  </a:tcPr>
                </a:tc>
                <a:extLst>
                  <a:ext uri="{0D108BD9-81ED-4DB2-BD59-A6C34878D82A}">
                    <a16:rowId xmlns:a16="http://schemas.microsoft.com/office/drawing/2014/main" xmlns="" val="72264370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OpenDyslexicAlta" pitchFamily="2" charset="77"/>
                        </a:rPr>
                        <a:t>100</a:t>
                      </a:r>
                    </a:p>
                  </a:txBody>
                  <a:tcPr>
                    <a:solidFill>
                      <a:srgbClr val="EB9E30"/>
                    </a:solidFill>
                  </a:tcPr>
                </a:tc>
                <a:tc>
                  <a:txBody>
                    <a:bodyPr/>
                    <a:lstStyle/>
                    <a:p>
                      <a:pPr algn="ctr"/>
                      <a:r>
                        <a:rPr lang="en-US" dirty="0">
                          <a:solidFill>
                            <a:schemeClr val="tx1"/>
                          </a:solidFill>
                          <a:latin typeface="OpenDyslexicAlta" pitchFamily="2" charset="77"/>
                        </a:rPr>
                        <a:t>200</a:t>
                      </a:r>
                    </a:p>
                  </a:txBody>
                  <a:tcPr>
                    <a:solidFill>
                      <a:srgbClr val="EB9E30"/>
                    </a:solidFill>
                  </a:tcPr>
                </a:tc>
                <a:tc>
                  <a:txBody>
                    <a:bodyPr/>
                    <a:lstStyle/>
                    <a:p>
                      <a:pPr algn="ctr"/>
                      <a:r>
                        <a:rPr lang="en-US" dirty="0">
                          <a:solidFill>
                            <a:schemeClr val="tx1"/>
                          </a:solidFill>
                          <a:latin typeface="OpenDyslexicAlta" pitchFamily="2" charset="77"/>
                        </a:rPr>
                        <a:t>300</a:t>
                      </a:r>
                    </a:p>
                  </a:txBody>
                  <a:tcPr>
                    <a:solidFill>
                      <a:srgbClr val="EB9E30"/>
                    </a:solidFill>
                  </a:tcPr>
                </a:tc>
                <a:tc>
                  <a:txBody>
                    <a:bodyPr/>
                    <a:lstStyle/>
                    <a:p>
                      <a:pPr algn="ctr"/>
                      <a:r>
                        <a:rPr lang="en-US" dirty="0">
                          <a:solidFill>
                            <a:schemeClr val="tx1"/>
                          </a:solidFill>
                          <a:latin typeface="OpenDyslexicAlta" pitchFamily="2" charset="77"/>
                        </a:rPr>
                        <a:t>400</a:t>
                      </a:r>
                    </a:p>
                  </a:txBody>
                  <a:tcPr>
                    <a:solidFill>
                      <a:srgbClr val="EB9E30"/>
                    </a:solidFill>
                  </a:tcPr>
                </a:tc>
                <a:tc>
                  <a:txBody>
                    <a:bodyPr/>
                    <a:lstStyle/>
                    <a:p>
                      <a:pPr algn="ctr"/>
                      <a:r>
                        <a:rPr lang="en-US" dirty="0">
                          <a:solidFill>
                            <a:schemeClr val="tx1"/>
                          </a:solidFill>
                          <a:latin typeface="OpenDyslexicAlta" pitchFamily="2" charset="77"/>
                        </a:rPr>
                        <a:t>500</a:t>
                      </a:r>
                    </a:p>
                  </a:txBody>
                  <a:tcPr>
                    <a:solidFill>
                      <a:srgbClr val="EB9E30"/>
                    </a:solidFill>
                  </a:tcPr>
                </a:tc>
                <a:tc>
                  <a:txBody>
                    <a:bodyPr/>
                    <a:lstStyle/>
                    <a:p>
                      <a:pPr algn="ctr"/>
                      <a:r>
                        <a:rPr lang="en-US" dirty="0">
                          <a:solidFill>
                            <a:schemeClr val="tx1"/>
                          </a:solidFill>
                          <a:latin typeface="OpenDyslexicAlta" pitchFamily="2" charset="77"/>
                        </a:rPr>
                        <a:t>600</a:t>
                      </a:r>
                    </a:p>
                  </a:txBody>
                  <a:tcPr>
                    <a:solidFill>
                      <a:srgbClr val="EB9E30"/>
                    </a:solidFill>
                  </a:tcPr>
                </a:tc>
                <a:tc>
                  <a:txBody>
                    <a:bodyPr/>
                    <a:lstStyle/>
                    <a:p>
                      <a:pPr algn="ctr"/>
                      <a:r>
                        <a:rPr lang="en-US" dirty="0">
                          <a:solidFill>
                            <a:schemeClr val="tx1"/>
                          </a:solidFill>
                          <a:latin typeface="OpenDyslexicAlta" pitchFamily="2" charset="77"/>
                        </a:rPr>
                        <a:t>700</a:t>
                      </a:r>
                    </a:p>
                  </a:txBody>
                  <a:tcPr>
                    <a:solidFill>
                      <a:srgbClr val="EB9E30"/>
                    </a:solidFill>
                  </a:tcPr>
                </a:tc>
                <a:tc>
                  <a:txBody>
                    <a:bodyPr/>
                    <a:lstStyle/>
                    <a:p>
                      <a:pPr algn="ctr"/>
                      <a:r>
                        <a:rPr lang="en-US" dirty="0">
                          <a:solidFill>
                            <a:schemeClr val="tx1"/>
                          </a:solidFill>
                          <a:latin typeface="OpenDyslexicAlta" pitchFamily="2" charset="77"/>
                        </a:rPr>
                        <a:t>800</a:t>
                      </a:r>
                    </a:p>
                  </a:txBody>
                  <a:tcPr>
                    <a:solidFill>
                      <a:srgbClr val="EB9E30"/>
                    </a:solidFill>
                  </a:tcPr>
                </a:tc>
                <a:tc>
                  <a:txBody>
                    <a:bodyPr/>
                    <a:lstStyle/>
                    <a:p>
                      <a:pPr algn="ctr"/>
                      <a:r>
                        <a:rPr lang="en-US" dirty="0">
                          <a:solidFill>
                            <a:schemeClr val="tx1"/>
                          </a:solidFill>
                          <a:latin typeface="OpenDyslexicAlta" pitchFamily="2" charset="77"/>
                        </a:rPr>
                        <a:t>900</a:t>
                      </a:r>
                    </a:p>
                  </a:txBody>
                  <a:tcPr>
                    <a:solidFill>
                      <a:srgbClr val="EB9E30"/>
                    </a:solidFill>
                  </a:tcPr>
                </a:tc>
                <a:extLst>
                  <a:ext uri="{0D108BD9-81ED-4DB2-BD59-A6C34878D82A}">
                    <a16:rowId xmlns:a16="http://schemas.microsoft.com/office/drawing/2014/main" xmlns="" val="4049328062"/>
                  </a:ext>
                </a:extLst>
              </a:tr>
              <a:tr h="370840">
                <a:tc>
                  <a:txBody>
                    <a:bodyPr/>
                    <a:lstStyle/>
                    <a:p>
                      <a:pPr algn="ctr"/>
                      <a:r>
                        <a:rPr lang="en-US" dirty="0">
                          <a:solidFill>
                            <a:schemeClr val="tx1"/>
                          </a:solidFill>
                          <a:latin typeface="OpenDyslexicAlta" pitchFamily="2" charset="77"/>
                        </a:rPr>
                        <a:t>10</a:t>
                      </a:r>
                    </a:p>
                  </a:txBody>
                  <a:tcPr>
                    <a:solidFill>
                      <a:srgbClr val="FFDD57"/>
                    </a:solidFill>
                  </a:tcPr>
                </a:tc>
                <a:tc>
                  <a:txBody>
                    <a:bodyPr/>
                    <a:lstStyle/>
                    <a:p>
                      <a:pPr algn="ctr"/>
                      <a:r>
                        <a:rPr lang="en-US" dirty="0">
                          <a:solidFill>
                            <a:schemeClr val="tx1"/>
                          </a:solidFill>
                          <a:latin typeface="OpenDyslexicAlta" pitchFamily="2" charset="77"/>
                        </a:rPr>
                        <a:t>20</a:t>
                      </a:r>
                    </a:p>
                  </a:txBody>
                  <a:tcPr>
                    <a:solidFill>
                      <a:srgbClr val="FFDD57"/>
                    </a:solidFill>
                  </a:tcPr>
                </a:tc>
                <a:tc>
                  <a:txBody>
                    <a:bodyPr/>
                    <a:lstStyle/>
                    <a:p>
                      <a:pPr algn="ctr"/>
                      <a:r>
                        <a:rPr lang="en-US" dirty="0">
                          <a:solidFill>
                            <a:schemeClr val="tx1"/>
                          </a:solidFill>
                          <a:latin typeface="OpenDyslexicAlta" pitchFamily="2" charset="77"/>
                        </a:rPr>
                        <a:t>30</a:t>
                      </a:r>
                    </a:p>
                  </a:txBody>
                  <a:tcPr>
                    <a:solidFill>
                      <a:srgbClr val="FFDD57"/>
                    </a:solidFill>
                  </a:tcPr>
                </a:tc>
                <a:tc>
                  <a:txBody>
                    <a:bodyPr/>
                    <a:lstStyle/>
                    <a:p>
                      <a:pPr algn="ctr"/>
                      <a:r>
                        <a:rPr lang="en-US" dirty="0">
                          <a:solidFill>
                            <a:schemeClr val="tx1"/>
                          </a:solidFill>
                          <a:latin typeface="OpenDyslexicAlta" pitchFamily="2" charset="77"/>
                        </a:rPr>
                        <a:t>40</a:t>
                      </a:r>
                    </a:p>
                  </a:txBody>
                  <a:tcPr>
                    <a:solidFill>
                      <a:srgbClr val="FFDD57"/>
                    </a:solidFill>
                  </a:tcPr>
                </a:tc>
                <a:tc>
                  <a:txBody>
                    <a:bodyPr/>
                    <a:lstStyle/>
                    <a:p>
                      <a:pPr algn="ctr"/>
                      <a:r>
                        <a:rPr lang="en-US" dirty="0">
                          <a:solidFill>
                            <a:schemeClr val="tx1"/>
                          </a:solidFill>
                          <a:latin typeface="OpenDyslexicAlta" pitchFamily="2" charset="77"/>
                        </a:rPr>
                        <a:t>50</a:t>
                      </a:r>
                    </a:p>
                  </a:txBody>
                  <a:tcPr>
                    <a:solidFill>
                      <a:srgbClr val="FFDD57"/>
                    </a:solidFill>
                  </a:tcPr>
                </a:tc>
                <a:tc>
                  <a:txBody>
                    <a:bodyPr/>
                    <a:lstStyle/>
                    <a:p>
                      <a:pPr algn="ctr"/>
                      <a:r>
                        <a:rPr lang="en-US" dirty="0">
                          <a:solidFill>
                            <a:schemeClr val="tx1"/>
                          </a:solidFill>
                          <a:latin typeface="OpenDyslexicAlta" pitchFamily="2" charset="77"/>
                        </a:rPr>
                        <a:t>60</a:t>
                      </a:r>
                    </a:p>
                  </a:txBody>
                  <a:tcPr>
                    <a:solidFill>
                      <a:srgbClr val="FFDD57"/>
                    </a:solidFill>
                  </a:tcPr>
                </a:tc>
                <a:tc>
                  <a:txBody>
                    <a:bodyPr/>
                    <a:lstStyle/>
                    <a:p>
                      <a:pPr algn="ctr"/>
                      <a:r>
                        <a:rPr lang="en-US" dirty="0">
                          <a:solidFill>
                            <a:schemeClr val="tx1"/>
                          </a:solidFill>
                          <a:latin typeface="OpenDyslexicAlta" pitchFamily="2" charset="77"/>
                        </a:rPr>
                        <a:t>70</a:t>
                      </a:r>
                    </a:p>
                  </a:txBody>
                  <a:tcPr>
                    <a:solidFill>
                      <a:srgbClr val="FFDD57"/>
                    </a:solidFill>
                  </a:tcPr>
                </a:tc>
                <a:tc>
                  <a:txBody>
                    <a:bodyPr/>
                    <a:lstStyle/>
                    <a:p>
                      <a:pPr algn="ctr"/>
                      <a:r>
                        <a:rPr lang="en-US" dirty="0">
                          <a:solidFill>
                            <a:schemeClr val="tx1"/>
                          </a:solidFill>
                          <a:latin typeface="OpenDyslexicAlta" pitchFamily="2" charset="77"/>
                        </a:rPr>
                        <a:t>80</a:t>
                      </a:r>
                    </a:p>
                  </a:txBody>
                  <a:tcPr>
                    <a:solidFill>
                      <a:srgbClr val="FFDD57"/>
                    </a:solidFill>
                  </a:tcPr>
                </a:tc>
                <a:tc>
                  <a:txBody>
                    <a:bodyPr/>
                    <a:lstStyle/>
                    <a:p>
                      <a:pPr algn="ctr"/>
                      <a:r>
                        <a:rPr lang="en-US" dirty="0">
                          <a:solidFill>
                            <a:schemeClr val="tx1"/>
                          </a:solidFill>
                          <a:latin typeface="OpenDyslexicAlta" pitchFamily="2" charset="77"/>
                        </a:rPr>
                        <a:t>90</a:t>
                      </a:r>
                    </a:p>
                  </a:txBody>
                  <a:tcPr>
                    <a:solidFill>
                      <a:srgbClr val="FFDD57"/>
                    </a:solidFill>
                  </a:tcPr>
                </a:tc>
                <a:extLst>
                  <a:ext uri="{0D108BD9-81ED-4DB2-BD59-A6C34878D82A}">
                    <a16:rowId xmlns:a16="http://schemas.microsoft.com/office/drawing/2014/main" xmlns="" val="3289776161"/>
                  </a:ext>
                </a:extLst>
              </a:tr>
              <a:tr h="370840">
                <a:tc>
                  <a:txBody>
                    <a:bodyPr/>
                    <a:lstStyle/>
                    <a:p>
                      <a:pPr algn="ctr"/>
                      <a:r>
                        <a:rPr lang="en-US" dirty="0">
                          <a:solidFill>
                            <a:schemeClr val="tx1"/>
                          </a:solidFill>
                          <a:latin typeface="OpenDyslexicAlta" pitchFamily="2" charset="77"/>
                        </a:rPr>
                        <a:t>1</a:t>
                      </a:r>
                    </a:p>
                  </a:txBody>
                  <a:tcPr>
                    <a:solidFill>
                      <a:srgbClr val="23D160"/>
                    </a:solidFill>
                  </a:tcPr>
                </a:tc>
                <a:tc>
                  <a:txBody>
                    <a:bodyPr/>
                    <a:lstStyle/>
                    <a:p>
                      <a:pPr algn="ctr"/>
                      <a:r>
                        <a:rPr lang="en-US" dirty="0">
                          <a:solidFill>
                            <a:schemeClr val="tx1"/>
                          </a:solidFill>
                          <a:latin typeface="OpenDyslexicAlta" pitchFamily="2" charset="77"/>
                        </a:rPr>
                        <a:t>2</a:t>
                      </a:r>
                    </a:p>
                  </a:txBody>
                  <a:tcPr>
                    <a:solidFill>
                      <a:srgbClr val="23D160"/>
                    </a:solidFill>
                  </a:tcPr>
                </a:tc>
                <a:tc>
                  <a:txBody>
                    <a:bodyPr/>
                    <a:lstStyle/>
                    <a:p>
                      <a:pPr algn="ctr"/>
                      <a:r>
                        <a:rPr lang="en-US" dirty="0">
                          <a:solidFill>
                            <a:schemeClr val="tx1"/>
                          </a:solidFill>
                          <a:latin typeface="OpenDyslexicAlta" pitchFamily="2" charset="77"/>
                        </a:rPr>
                        <a:t>3</a:t>
                      </a:r>
                    </a:p>
                  </a:txBody>
                  <a:tcPr>
                    <a:solidFill>
                      <a:srgbClr val="23D160"/>
                    </a:solidFill>
                  </a:tcPr>
                </a:tc>
                <a:tc>
                  <a:txBody>
                    <a:bodyPr/>
                    <a:lstStyle/>
                    <a:p>
                      <a:pPr algn="ctr"/>
                      <a:r>
                        <a:rPr lang="en-US" dirty="0">
                          <a:solidFill>
                            <a:schemeClr val="tx1"/>
                          </a:solidFill>
                          <a:latin typeface="OpenDyslexicAlta" pitchFamily="2" charset="77"/>
                        </a:rPr>
                        <a:t>4</a:t>
                      </a:r>
                    </a:p>
                  </a:txBody>
                  <a:tcPr>
                    <a:solidFill>
                      <a:srgbClr val="23D160"/>
                    </a:solidFill>
                  </a:tcPr>
                </a:tc>
                <a:tc>
                  <a:txBody>
                    <a:bodyPr/>
                    <a:lstStyle/>
                    <a:p>
                      <a:pPr algn="ctr"/>
                      <a:r>
                        <a:rPr lang="en-US" dirty="0">
                          <a:solidFill>
                            <a:schemeClr val="tx1"/>
                          </a:solidFill>
                          <a:latin typeface="OpenDyslexicAlta" pitchFamily="2" charset="77"/>
                        </a:rPr>
                        <a:t>5</a:t>
                      </a:r>
                    </a:p>
                  </a:txBody>
                  <a:tcPr>
                    <a:solidFill>
                      <a:srgbClr val="23D160"/>
                    </a:solidFill>
                  </a:tcPr>
                </a:tc>
                <a:tc>
                  <a:txBody>
                    <a:bodyPr/>
                    <a:lstStyle/>
                    <a:p>
                      <a:pPr algn="ctr"/>
                      <a:r>
                        <a:rPr lang="en-US" dirty="0">
                          <a:solidFill>
                            <a:schemeClr val="tx1"/>
                          </a:solidFill>
                          <a:latin typeface="OpenDyslexicAlta" pitchFamily="2" charset="77"/>
                        </a:rPr>
                        <a:t>6</a:t>
                      </a:r>
                    </a:p>
                  </a:txBody>
                  <a:tcPr>
                    <a:solidFill>
                      <a:srgbClr val="23D160"/>
                    </a:solidFill>
                  </a:tcPr>
                </a:tc>
                <a:tc>
                  <a:txBody>
                    <a:bodyPr/>
                    <a:lstStyle/>
                    <a:p>
                      <a:pPr algn="ctr"/>
                      <a:r>
                        <a:rPr lang="en-US" dirty="0">
                          <a:solidFill>
                            <a:schemeClr val="tx1"/>
                          </a:solidFill>
                          <a:latin typeface="OpenDyslexicAlta" pitchFamily="2" charset="77"/>
                        </a:rPr>
                        <a:t>7</a:t>
                      </a:r>
                    </a:p>
                  </a:txBody>
                  <a:tcPr>
                    <a:solidFill>
                      <a:srgbClr val="23D160"/>
                    </a:solidFill>
                  </a:tcPr>
                </a:tc>
                <a:tc>
                  <a:txBody>
                    <a:bodyPr/>
                    <a:lstStyle/>
                    <a:p>
                      <a:pPr algn="ctr"/>
                      <a:r>
                        <a:rPr lang="en-US" dirty="0">
                          <a:solidFill>
                            <a:schemeClr val="tx1"/>
                          </a:solidFill>
                          <a:latin typeface="OpenDyslexicAlta" pitchFamily="2" charset="77"/>
                        </a:rPr>
                        <a:t>8</a:t>
                      </a:r>
                    </a:p>
                  </a:txBody>
                  <a:tcPr>
                    <a:solidFill>
                      <a:srgbClr val="23D160"/>
                    </a:solidFill>
                  </a:tcPr>
                </a:tc>
                <a:tc>
                  <a:txBody>
                    <a:bodyPr/>
                    <a:lstStyle/>
                    <a:p>
                      <a:pPr algn="ctr"/>
                      <a:r>
                        <a:rPr lang="en-US" dirty="0">
                          <a:solidFill>
                            <a:schemeClr val="tx1"/>
                          </a:solidFill>
                          <a:latin typeface="OpenDyslexicAlta" pitchFamily="2" charset="77"/>
                        </a:rPr>
                        <a:t>9</a:t>
                      </a:r>
                    </a:p>
                  </a:txBody>
                  <a:tcPr>
                    <a:solidFill>
                      <a:srgbClr val="23D160"/>
                    </a:solidFill>
                  </a:tcPr>
                </a:tc>
                <a:extLst>
                  <a:ext uri="{0D108BD9-81ED-4DB2-BD59-A6C34878D82A}">
                    <a16:rowId xmlns:a16="http://schemas.microsoft.com/office/drawing/2014/main" xmlns="" val="1243307584"/>
                  </a:ext>
                </a:extLst>
              </a:tr>
              <a:tr h="370840">
                <a:tc>
                  <a:txBody>
                    <a:bodyPr/>
                    <a:lstStyle/>
                    <a:p>
                      <a:pPr algn="ctr"/>
                      <a:r>
                        <a:rPr lang="en-US" dirty="0">
                          <a:solidFill>
                            <a:schemeClr val="tx1"/>
                          </a:solidFill>
                          <a:latin typeface="OpenDyslexicAlta" pitchFamily="2" charset="77"/>
                        </a:rPr>
                        <a:t>0.1</a:t>
                      </a:r>
                    </a:p>
                  </a:txBody>
                  <a:tcPr>
                    <a:solidFill>
                      <a:srgbClr val="3273DC"/>
                    </a:solidFill>
                  </a:tcPr>
                </a:tc>
                <a:tc>
                  <a:txBody>
                    <a:bodyPr/>
                    <a:lstStyle/>
                    <a:p>
                      <a:pPr algn="ctr"/>
                      <a:r>
                        <a:rPr lang="en-US" dirty="0">
                          <a:solidFill>
                            <a:schemeClr val="tx1"/>
                          </a:solidFill>
                          <a:latin typeface="OpenDyslexicAlta" pitchFamily="2" charset="77"/>
                        </a:rPr>
                        <a:t>0.2</a:t>
                      </a:r>
                    </a:p>
                  </a:txBody>
                  <a:tcPr>
                    <a:solidFill>
                      <a:srgbClr val="3273DC"/>
                    </a:solidFill>
                  </a:tcPr>
                </a:tc>
                <a:tc>
                  <a:txBody>
                    <a:bodyPr/>
                    <a:lstStyle/>
                    <a:p>
                      <a:pPr algn="ctr"/>
                      <a:r>
                        <a:rPr lang="en-US" dirty="0">
                          <a:solidFill>
                            <a:schemeClr val="tx1"/>
                          </a:solidFill>
                          <a:latin typeface="OpenDyslexicAlta" pitchFamily="2" charset="77"/>
                        </a:rPr>
                        <a:t>0.3</a:t>
                      </a:r>
                    </a:p>
                  </a:txBody>
                  <a:tcPr>
                    <a:solidFill>
                      <a:srgbClr val="3273DC"/>
                    </a:solidFill>
                  </a:tcPr>
                </a:tc>
                <a:tc>
                  <a:txBody>
                    <a:bodyPr/>
                    <a:lstStyle/>
                    <a:p>
                      <a:pPr algn="ctr"/>
                      <a:r>
                        <a:rPr lang="en-US" dirty="0">
                          <a:solidFill>
                            <a:schemeClr val="tx1"/>
                          </a:solidFill>
                          <a:latin typeface="OpenDyslexicAlta" pitchFamily="2" charset="77"/>
                        </a:rPr>
                        <a:t>0.4</a:t>
                      </a:r>
                    </a:p>
                  </a:txBody>
                  <a:tcPr>
                    <a:solidFill>
                      <a:srgbClr val="3273DC"/>
                    </a:solidFill>
                  </a:tcPr>
                </a:tc>
                <a:tc>
                  <a:txBody>
                    <a:bodyPr/>
                    <a:lstStyle/>
                    <a:p>
                      <a:pPr algn="ctr"/>
                      <a:r>
                        <a:rPr lang="en-US" dirty="0">
                          <a:solidFill>
                            <a:schemeClr val="tx1"/>
                          </a:solidFill>
                          <a:latin typeface="OpenDyslexicAlta" pitchFamily="2" charset="77"/>
                        </a:rPr>
                        <a:t>0.5</a:t>
                      </a:r>
                    </a:p>
                  </a:txBody>
                  <a:tcPr>
                    <a:solidFill>
                      <a:srgbClr val="3273DC"/>
                    </a:solidFill>
                  </a:tcPr>
                </a:tc>
                <a:tc>
                  <a:txBody>
                    <a:bodyPr/>
                    <a:lstStyle/>
                    <a:p>
                      <a:pPr algn="ctr"/>
                      <a:r>
                        <a:rPr lang="en-US" dirty="0">
                          <a:solidFill>
                            <a:schemeClr val="tx1"/>
                          </a:solidFill>
                          <a:latin typeface="OpenDyslexicAlta" pitchFamily="2" charset="77"/>
                        </a:rPr>
                        <a:t>0.6</a:t>
                      </a:r>
                    </a:p>
                  </a:txBody>
                  <a:tcPr>
                    <a:solidFill>
                      <a:srgbClr val="3273DC"/>
                    </a:solidFill>
                  </a:tcPr>
                </a:tc>
                <a:tc>
                  <a:txBody>
                    <a:bodyPr/>
                    <a:lstStyle/>
                    <a:p>
                      <a:pPr algn="ctr"/>
                      <a:r>
                        <a:rPr lang="en-US" dirty="0">
                          <a:solidFill>
                            <a:schemeClr val="tx1"/>
                          </a:solidFill>
                          <a:latin typeface="OpenDyslexicAlta" pitchFamily="2" charset="77"/>
                        </a:rPr>
                        <a:t>0.7</a:t>
                      </a:r>
                    </a:p>
                  </a:txBody>
                  <a:tcPr>
                    <a:solidFill>
                      <a:srgbClr val="3273DC"/>
                    </a:solidFill>
                  </a:tcPr>
                </a:tc>
                <a:tc>
                  <a:txBody>
                    <a:bodyPr/>
                    <a:lstStyle/>
                    <a:p>
                      <a:pPr algn="ctr"/>
                      <a:r>
                        <a:rPr lang="en-US" dirty="0">
                          <a:solidFill>
                            <a:schemeClr val="tx1"/>
                          </a:solidFill>
                          <a:latin typeface="OpenDyslexicAlta" pitchFamily="2" charset="77"/>
                        </a:rPr>
                        <a:t>0.8</a:t>
                      </a:r>
                    </a:p>
                  </a:txBody>
                  <a:tcPr>
                    <a:solidFill>
                      <a:srgbClr val="3273DC"/>
                    </a:solidFill>
                  </a:tcPr>
                </a:tc>
                <a:tc>
                  <a:txBody>
                    <a:bodyPr/>
                    <a:lstStyle/>
                    <a:p>
                      <a:pPr algn="ctr"/>
                      <a:r>
                        <a:rPr lang="en-US" dirty="0">
                          <a:solidFill>
                            <a:schemeClr val="tx1"/>
                          </a:solidFill>
                          <a:latin typeface="OpenDyslexicAlta" pitchFamily="2" charset="77"/>
                        </a:rPr>
                        <a:t>0.9</a:t>
                      </a:r>
                    </a:p>
                  </a:txBody>
                  <a:tcPr>
                    <a:solidFill>
                      <a:srgbClr val="3273DC"/>
                    </a:solidFill>
                  </a:tcPr>
                </a:tc>
                <a:extLst>
                  <a:ext uri="{0D108BD9-81ED-4DB2-BD59-A6C34878D82A}">
                    <a16:rowId xmlns:a16="http://schemas.microsoft.com/office/drawing/2014/main" xmlns="" val="2926496939"/>
                  </a:ext>
                </a:extLst>
              </a:tr>
              <a:tr h="370840">
                <a:tc>
                  <a:txBody>
                    <a:bodyPr/>
                    <a:lstStyle/>
                    <a:p>
                      <a:pPr algn="ctr"/>
                      <a:r>
                        <a:rPr lang="en-US" dirty="0">
                          <a:solidFill>
                            <a:schemeClr val="tx1"/>
                          </a:solidFill>
                          <a:latin typeface="OpenDyslexicAlta" pitchFamily="2" charset="77"/>
                        </a:rPr>
                        <a:t>0.01</a:t>
                      </a:r>
                    </a:p>
                  </a:txBody>
                  <a:tcPr>
                    <a:solidFill>
                      <a:srgbClr val="7957D5"/>
                    </a:solidFill>
                  </a:tcPr>
                </a:tc>
                <a:tc>
                  <a:txBody>
                    <a:bodyPr/>
                    <a:lstStyle/>
                    <a:p>
                      <a:pPr algn="ctr"/>
                      <a:r>
                        <a:rPr lang="en-US" dirty="0">
                          <a:solidFill>
                            <a:schemeClr val="tx1"/>
                          </a:solidFill>
                          <a:latin typeface="OpenDyslexicAlta" pitchFamily="2" charset="77"/>
                        </a:rPr>
                        <a:t>0.02</a:t>
                      </a:r>
                    </a:p>
                  </a:txBody>
                  <a:tcPr>
                    <a:solidFill>
                      <a:srgbClr val="7957D5"/>
                    </a:solidFill>
                  </a:tcPr>
                </a:tc>
                <a:tc>
                  <a:txBody>
                    <a:bodyPr/>
                    <a:lstStyle/>
                    <a:p>
                      <a:pPr algn="ctr"/>
                      <a:r>
                        <a:rPr lang="en-US" dirty="0">
                          <a:solidFill>
                            <a:schemeClr val="tx1"/>
                          </a:solidFill>
                          <a:latin typeface="OpenDyslexicAlta" pitchFamily="2" charset="77"/>
                        </a:rPr>
                        <a:t>0.03</a:t>
                      </a:r>
                    </a:p>
                  </a:txBody>
                  <a:tcPr>
                    <a:solidFill>
                      <a:srgbClr val="7957D5"/>
                    </a:solidFill>
                  </a:tcPr>
                </a:tc>
                <a:tc>
                  <a:txBody>
                    <a:bodyPr/>
                    <a:lstStyle/>
                    <a:p>
                      <a:pPr algn="ctr"/>
                      <a:r>
                        <a:rPr lang="en-US" dirty="0">
                          <a:solidFill>
                            <a:schemeClr val="tx1"/>
                          </a:solidFill>
                          <a:latin typeface="OpenDyslexicAlta" pitchFamily="2" charset="77"/>
                        </a:rPr>
                        <a:t>0.04</a:t>
                      </a:r>
                    </a:p>
                  </a:txBody>
                  <a:tcPr>
                    <a:solidFill>
                      <a:srgbClr val="7957D5"/>
                    </a:solidFill>
                  </a:tcPr>
                </a:tc>
                <a:tc>
                  <a:txBody>
                    <a:bodyPr/>
                    <a:lstStyle/>
                    <a:p>
                      <a:pPr algn="ctr"/>
                      <a:r>
                        <a:rPr lang="en-US" dirty="0">
                          <a:solidFill>
                            <a:schemeClr val="tx1"/>
                          </a:solidFill>
                          <a:latin typeface="OpenDyslexicAlta" pitchFamily="2" charset="77"/>
                        </a:rPr>
                        <a:t>0.05</a:t>
                      </a:r>
                    </a:p>
                  </a:txBody>
                  <a:tcPr>
                    <a:solidFill>
                      <a:srgbClr val="7957D5"/>
                    </a:solidFill>
                  </a:tcPr>
                </a:tc>
                <a:tc>
                  <a:txBody>
                    <a:bodyPr/>
                    <a:lstStyle/>
                    <a:p>
                      <a:pPr algn="ctr"/>
                      <a:r>
                        <a:rPr lang="en-US" dirty="0">
                          <a:solidFill>
                            <a:schemeClr val="tx1"/>
                          </a:solidFill>
                          <a:latin typeface="OpenDyslexicAlta" pitchFamily="2" charset="77"/>
                        </a:rPr>
                        <a:t>0.06</a:t>
                      </a:r>
                    </a:p>
                  </a:txBody>
                  <a:tcPr>
                    <a:solidFill>
                      <a:srgbClr val="7957D5"/>
                    </a:solidFill>
                  </a:tcPr>
                </a:tc>
                <a:tc>
                  <a:txBody>
                    <a:bodyPr/>
                    <a:lstStyle/>
                    <a:p>
                      <a:pPr algn="ctr"/>
                      <a:r>
                        <a:rPr lang="en-US" dirty="0">
                          <a:solidFill>
                            <a:schemeClr val="tx1"/>
                          </a:solidFill>
                          <a:latin typeface="OpenDyslexicAlta" pitchFamily="2" charset="77"/>
                        </a:rPr>
                        <a:t>0.07</a:t>
                      </a:r>
                    </a:p>
                  </a:txBody>
                  <a:tcPr>
                    <a:solidFill>
                      <a:srgbClr val="7957D5"/>
                    </a:solidFill>
                  </a:tcPr>
                </a:tc>
                <a:tc>
                  <a:txBody>
                    <a:bodyPr/>
                    <a:lstStyle/>
                    <a:p>
                      <a:pPr algn="ctr"/>
                      <a:r>
                        <a:rPr lang="en-US" dirty="0">
                          <a:solidFill>
                            <a:schemeClr val="tx1"/>
                          </a:solidFill>
                          <a:latin typeface="OpenDyslexicAlta" pitchFamily="2" charset="77"/>
                        </a:rPr>
                        <a:t>0.08</a:t>
                      </a:r>
                    </a:p>
                  </a:txBody>
                  <a:tcPr>
                    <a:solidFill>
                      <a:srgbClr val="7957D5"/>
                    </a:solidFill>
                  </a:tcPr>
                </a:tc>
                <a:tc>
                  <a:txBody>
                    <a:bodyPr/>
                    <a:lstStyle/>
                    <a:p>
                      <a:pPr algn="ctr"/>
                      <a:r>
                        <a:rPr lang="en-US" dirty="0">
                          <a:solidFill>
                            <a:schemeClr val="tx1"/>
                          </a:solidFill>
                          <a:latin typeface="OpenDyslexicAlta" pitchFamily="2" charset="77"/>
                        </a:rPr>
                        <a:t>0.09</a:t>
                      </a:r>
                    </a:p>
                  </a:txBody>
                  <a:tcPr>
                    <a:solidFill>
                      <a:srgbClr val="7957D5"/>
                    </a:solidFill>
                  </a:tcPr>
                </a:tc>
                <a:extLst>
                  <a:ext uri="{0D108BD9-81ED-4DB2-BD59-A6C34878D82A}">
                    <a16:rowId xmlns:a16="http://schemas.microsoft.com/office/drawing/2014/main" xmlns="" val="381410945"/>
                  </a:ext>
                </a:extLst>
              </a:tr>
              <a:tr h="370840">
                <a:tc>
                  <a:txBody>
                    <a:bodyPr/>
                    <a:lstStyle/>
                    <a:p>
                      <a:pPr algn="ctr"/>
                      <a:r>
                        <a:rPr lang="en-US" dirty="0">
                          <a:solidFill>
                            <a:schemeClr val="tx1"/>
                          </a:solidFill>
                          <a:latin typeface="OpenDyslexicAlta" pitchFamily="2" charset="77"/>
                        </a:rPr>
                        <a:t>0.001</a:t>
                      </a:r>
                    </a:p>
                  </a:txBody>
                  <a:tcPr>
                    <a:solidFill>
                      <a:srgbClr val="F337C7"/>
                    </a:solidFill>
                  </a:tcPr>
                </a:tc>
                <a:tc>
                  <a:txBody>
                    <a:bodyPr/>
                    <a:lstStyle/>
                    <a:p>
                      <a:pPr algn="ctr"/>
                      <a:r>
                        <a:rPr lang="en-US" dirty="0">
                          <a:solidFill>
                            <a:schemeClr val="tx1"/>
                          </a:solidFill>
                          <a:latin typeface="OpenDyslexicAlta" pitchFamily="2" charset="77"/>
                        </a:rPr>
                        <a:t>0.002</a:t>
                      </a:r>
                    </a:p>
                  </a:txBody>
                  <a:tcPr>
                    <a:solidFill>
                      <a:srgbClr val="F337C7"/>
                    </a:solidFill>
                  </a:tcPr>
                </a:tc>
                <a:tc>
                  <a:txBody>
                    <a:bodyPr/>
                    <a:lstStyle/>
                    <a:p>
                      <a:pPr algn="ctr"/>
                      <a:r>
                        <a:rPr lang="en-US" dirty="0">
                          <a:solidFill>
                            <a:schemeClr val="tx1"/>
                          </a:solidFill>
                          <a:latin typeface="OpenDyslexicAlta" pitchFamily="2" charset="77"/>
                        </a:rPr>
                        <a:t>0.003</a:t>
                      </a:r>
                    </a:p>
                  </a:txBody>
                  <a:tcPr>
                    <a:solidFill>
                      <a:srgbClr val="F337C7"/>
                    </a:solidFill>
                  </a:tcPr>
                </a:tc>
                <a:tc>
                  <a:txBody>
                    <a:bodyPr/>
                    <a:lstStyle/>
                    <a:p>
                      <a:pPr algn="ctr"/>
                      <a:r>
                        <a:rPr lang="en-US" dirty="0">
                          <a:solidFill>
                            <a:schemeClr val="tx1"/>
                          </a:solidFill>
                          <a:latin typeface="OpenDyslexicAlta" pitchFamily="2" charset="77"/>
                        </a:rPr>
                        <a:t>0.004</a:t>
                      </a:r>
                    </a:p>
                  </a:txBody>
                  <a:tcPr>
                    <a:solidFill>
                      <a:srgbClr val="F337C7"/>
                    </a:solidFill>
                  </a:tcPr>
                </a:tc>
                <a:tc>
                  <a:txBody>
                    <a:bodyPr/>
                    <a:lstStyle/>
                    <a:p>
                      <a:pPr algn="ctr"/>
                      <a:r>
                        <a:rPr lang="en-US" dirty="0">
                          <a:solidFill>
                            <a:schemeClr val="tx1"/>
                          </a:solidFill>
                          <a:latin typeface="OpenDyslexicAlta" pitchFamily="2" charset="77"/>
                        </a:rPr>
                        <a:t>0.005</a:t>
                      </a:r>
                    </a:p>
                  </a:txBody>
                  <a:tcPr>
                    <a:solidFill>
                      <a:srgbClr val="F337C7"/>
                    </a:solidFill>
                  </a:tcPr>
                </a:tc>
                <a:tc>
                  <a:txBody>
                    <a:bodyPr/>
                    <a:lstStyle/>
                    <a:p>
                      <a:pPr algn="ctr"/>
                      <a:r>
                        <a:rPr lang="en-US" dirty="0">
                          <a:solidFill>
                            <a:schemeClr val="tx1"/>
                          </a:solidFill>
                          <a:latin typeface="OpenDyslexicAlta" pitchFamily="2" charset="77"/>
                        </a:rPr>
                        <a:t>0.006</a:t>
                      </a:r>
                    </a:p>
                  </a:txBody>
                  <a:tcPr>
                    <a:solidFill>
                      <a:srgbClr val="F337C7"/>
                    </a:solidFill>
                  </a:tcPr>
                </a:tc>
                <a:tc>
                  <a:txBody>
                    <a:bodyPr/>
                    <a:lstStyle/>
                    <a:p>
                      <a:pPr algn="ctr"/>
                      <a:r>
                        <a:rPr lang="en-US" dirty="0">
                          <a:solidFill>
                            <a:schemeClr val="tx1"/>
                          </a:solidFill>
                          <a:latin typeface="OpenDyslexicAlta" pitchFamily="2" charset="77"/>
                        </a:rPr>
                        <a:t>0.007</a:t>
                      </a:r>
                    </a:p>
                  </a:txBody>
                  <a:tcPr>
                    <a:solidFill>
                      <a:srgbClr val="F337C7"/>
                    </a:solidFill>
                  </a:tcPr>
                </a:tc>
                <a:tc>
                  <a:txBody>
                    <a:bodyPr/>
                    <a:lstStyle/>
                    <a:p>
                      <a:pPr algn="ctr"/>
                      <a:r>
                        <a:rPr lang="en-US" dirty="0">
                          <a:solidFill>
                            <a:schemeClr val="tx1"/>
                          </a:solidFill>
                          <a:latin typeface="OpenDyslexicAlta" pitchFamily="2" charset="77"/>
                        </a:rPr>
                        <a:t>0.008</a:t>
                      </a:r>
                    </a:p>
                  </a:txBody>
                  <a:tcPr>
                    <a:solidFill>
                      <a:srgbClr val="F337C7"/>
                    </a:solidFill>
                  </a:tcPr>
                </a:tc>
                <a:tc>
                  <a:txBody>
                    <a:bodyPr/>
                    <a:lstStyle/>
                    <a:p>
                      <a:pPr algn="ctr"/>
                      <a:r>
                        <a:rPr lang="en-US" dirty="0">
                          <a:solidFill>
                            <a:schemeClr val="tx1"/>
                          </a:solidFill>
                          <a:latin typeface="OpenDyslexicAlta" pitchFamily="2" charset="77"/>
                        </a:rPr>
                        <a:t>0.009</a:t>
                      </a:r>
                    </a:p>
                  </a:txBody>
                  <a:tcPr>
                    <a:solidFill>
                      <a:srgbClr val="F337C7"/>
                    </a:solidFill>
                  </a:tcPr>
                </a:tc>
                <a:extLst>
                  <a:ext uri="{0D108BD9-81ED-4DB2-BD59-A6C34878D82A}">
                    <a16:rowId xmlns:a16="http://schemas.microsoft.com/office/drawing/2014/main" xmlns="" val="1778840189"/>
                  </a:ext>
                </a:extLst>
              </a:tr>
            </a:tbl>
          </a:graphicData>
        </a:graphic>
      </p:graphicFrame>
    </p:spTree>
    <p:extLst>
      <p:ext uri="{BB962C8B-B14F-4D97-AF65-F5344CB8AC3E}">
        <p14:creationId xmlns:p14="http://schemas.microsoft.com/office/powerpoint/2010/main" val="270723637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1049000" cy="4351338"/>
          </a:xfrm>
        </p:spPr>
        <p:txBody>
          <a:bodyPr/>
          <a:lstStyle/>
          <a:p>
            <a:pPr marL="0" indent="0">
              <a:buNone/>
            </a:pPr>
            <a:r>
              <a:rPr lang="en-GB" dirty="0"/>
              <a:t>Activity 4:</a:t>
            </a:r>
          </a:p>
          <a:p>
            <a:pPr marL="0" indent="0">
              <a:buClr>
                <a:srgbClr val="23D160"/>
              </a:buClr>
              <a:buSzPct val="85000"/>
              <a:buNone/>
            </a:pPr>
            <a:r>
              <a:rPr lang="en-GB" sz="2200" dirty="0"/>
              <a:t>Use the Gattegno chart below (by covering the spaces representing each digit) to create numbers with three decimal places, then multiply them by 10, 100 and 1,000. What do you notice? Discuss with your partner!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41" name="Table 40">
            <a:extLst>
              <a:ext uri="{FF2B5EF4-FFF2-40B4-BE49-F238E27FC236}">
                <a16:creationId xmlns:a16="http://schemas.microsoft.com/office/drawing/2014/main" xmlns="" id="{389586F8-462C-B540-8690-52EC5B25102D}"/>
              </a:ext>
            </a:extLst>
          </p:cNvPr>
          <p:cNvGraphicFramePr>
            <a:graphicFrameLocks noGrp="1"/>
          </p:cNvGraphicFramePr>
          <p:nvPr>
            <p:extLst>
              <p:ext uri="{D42A27DB-BD31-4B8C-83A1-F6EECF244321}">
                <p14:modId xmlns:p14="http://schemas.microsoft.com/office/powerpoint/2010/main" val="2270762295"/>
              </p:ext>
            </p:extLst>
          </p:nvPr>
        </p:nvGraphicFramePr>
        <p:xfrm>
          <a:off x="838200" y="3691466"/>
          <a:ext cx="10515600" cy="2966720"/>
        </p:xfrm>
        <a:graphic>
          <a:graphicData uri="http://schemas.openxmlformats.org/drawingml/2006/table">
            <a:tbl>
              <a:tblPr firstRow="1" bandRow="1">
                <a:tableStyleId>{5940675A-B579-460E-94D1-54222C63F5DA}</a:tableStyleId>
              </a:tblPr>
              <a:tblGrid>
                <a:gridCol w="1168400">
                  <a:extLst>
                    <a:ext uri="{9D8B030D-6E8A-4147-A177-3AD203B41FA5}">
                      <a16:colId xmlns:a16="http://schemas.microsoft.com/office/drawing/2014/main" xmlns="" val="2936039619"/>
                    </a:ext>
                  </a:extLst>
                </a:gridCol>
                <a:gridCol w="1168400">
                  <a:extLst>
                    <a:ext uri="{9D8B030D-6E8A-4147-A177-3AD203B41FA5}">
                      <a16:colId xmlns:a16="http://schemas.microsoft.com/office/drawing/2014/main" xmlns="" val="36836974"/>
                    </a:ext>
                  </a:extLst>
                </a:gridCol>
                <a:gridCol w="1168400">
                  <a:extLst>
                    <a:ext uri="{9D8B030D-6E8A-4147-A177-3AD203B41FA5}">
                      <a16:colId xmlns:a16="http://schemas.microsoft.com/office/drawing/2014/main" xmlns="" val="262909923"/>
                    </a:ext>
                  </a:extLst>
                </a:gridCol>
                <a:gridCol w="1168400">
                  <a:extLst>
                    <a:ext uri="{9D8B030D-6E8A-4147-A177-3AD203B41FA5}">
                      <a16:colId xmlns:a16="http://schemas.microsoft.com/office/drawing/2014/main" xmlns="" val="3482849025"/>
                    </a:ext>
                  </a:extLst>
                </a:gridCol>
                <a:gridCol w="1168400">
                  <a:extLst>
                    <a:ext uri="{9D8B030D-6E8A-4147-A177-3AD203B41FA5}">
                      <a16:colId xmlns:a16="http://schemas.microsoft.com/office/drawing/2014/main" xmlns="" val="2678683543"/>
                    </a:ext>
                  </a:extLst>
                </a:gridCol>
                <a:gridCol w="1168400">
                  <a:extLst>
                    <a:ext uri="{9D8B030D-6E8A-4147-A177-3AD203B41FA5}">
                      <a16:colId xmlns:a16="http://schemas.microsoft.com/office/drawing/2014/main" xmlns="" val="3335995275"/>
                    </a:ext>
                  </a:extLst>
                </a:gridCol>
                <a:gridCol w="1168400">
                  <a:extLst>
                    <a:ext uri="{9D8B030D-6E8A-4147-A177-3AD203B41FA5}">
                      <a16:colId xmlns:a16="http://schemas.microsoft.com/office/drawing/2014/main" xmlns="" val="1720686317"/>
                    </a:ext>
                  </a:extLst>
                </a:gridCol>
                <a:gridCol w="1168400">
                  <a:extLst>
                    <a:ext uri="{9D8B030D-6E8A-4147-A177-3AD203B41FA5}">
                      <a16:colId xmlns:a16="http://schemas.microsoft.com/office/drawing/2014/main" xmlns="" val="3049486253"/>
                    </a:ext>
                  </a:extLst>
                </a:gridCol>
                <a:gridCol w="1168400">
                  <a:extLst>
                    <a:ext uri="{9D8B030D-6E8A-4147-A177-3AD203B41FA5}">
                      <a16:colId xmlns:a16="http://schemas.microsoft.com/office/drawing/2014/main" xmlns="" val="1051411326"/>
                    </a:ext>
                  </a:extLst>
                </a:gridCol>
              </a:tblGrid>
              <a:tr h="370840">
                <a:tc>
                  <a:txBody>
                    <a:bodyPr/>
                    <a:lstStyle/>
                    <a:p>
                      <a:pPr algn="ctr"/>
                      <a:r>
                        <a:rPr lang="en-US" dirty="0">
                          <a:solidFill>
                            <a:schemeClr val="tx1"/>
                          </a:solidFill>
                          <a:latin typeface="OpenDyslexicAlta" pitchFamily="2" charset="77"/>
                        </a:rPr>
                        <a:t>10,000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20,000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30,000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40,000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50,000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60,000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70,000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80,000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90,000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extLst>
                  <a:ext uri="{0D108BD9-81ED-4DB2-BD59-A6C34878D82A}">
                    <a16:rowId xmlns:a16="http://schemas.microsoft.com/office/drawing/2014/main" xmlns="" val="190059705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OpenDyslexicAlta" pitchFamily="2" charset="77"/>
                        </a:rPr>
                        <a:t>1,000</a:t>
                      </a:r>
                    </a:p>
                  </a:txBody>
                  <a:tcPr>
                    <a:solidFill>
                      <a:srgbClr val="FF38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OpenDyslexicAlta" pitchFamily="2" charset="77"/>
                        </a:rPr>
                        <a:t>2,000</a:t>
                      </a:r>
                    </a:p>
                  </a:txBody>
                  <a:tcPr>
                    <a:solidFill>
                      <a:srgbClr val="FF3860"/>
                    </a:solidFill>
                  </a:tcPr>
                </a:tc>
                <a:tc>
                  <a:txBody>
                    <a:bodyPr/>
                    <a:lstStyle/>
                    <a:p>
                      <a:pPr algn="ctr"/>
                      <a:r>
                        <a:rPr lang="en-US" dirty="0">
                          <a:solidFill>
                            <a:schemeClr val="tx1"/>
                          </a:solidFill>
                          <a:latin typeface="OpenDyslexicAlta" pitchFamily="2" charset="77"/>
                        </a:rPr>
                        <a:t>3,000</a:t>
                      </a:r>
                    </a:p>
                  </a:txBody>
                  <a:tcPr>
                    <a:solidFill>
                      <a:srgbClr val="FF3860"/>
                    </a:solidFill>
                  </a:tcPr>
                </a:tc>
                <a:tc>
                  <a:txBody>
                    <a:bodyPr/>
                    <a:lstStyle/>
                    <a:p>
                      <a:pPr algn="ctr"/>
                      <a:r>
                        <a:rPr lang="en-US" dirty="0">
                          <a:solidFill>
                            <a:schemeClr val="tx1"/>
                          </a:solidFill>
                          <a:latin typeface="OpenDyslexicAlta" pitchFamily="2" charset="77"/>
                        </a:rPr>
                        <a:t>4,000</a:t>
                      </a:r>
                    </a:p>
                  </a:txBody>
                  <a:tcPr>
                    <a:solidFill>
                      <a:srgbClr val="FF3860"/>
                    </a:solidFill>
                  </a:tcPr>
                </a:tc>
                <a:tc>
                  <a:txBody>
                    <a:bodyPr/>
                    <a:lstStyle/>
                    <a:p>
                      <a:pPr algn="ctr"/>
                      <a:r>
                        <a:rPr lang="en-US" dirty="0">
                          <a:solidFill>
                            <a:schemeClr val="tx1"/>
                          </a:solidFill>
                          <a:latin typeface="OpenDyslexicAlta" pitchFamily="2" charset="77"/>
                        </a:rPr>
                        <a:t>5,000</a:t>
                      </a:r>
                    </a:p>
                  </a:txBody>
                  <a:tcPr>
                    <a:solidFill>
                      <a:srgbClr val="FF3860"/>
                    </a:solidFill>
                  </a:tcPr>
                </a:tc>
                <a:tc>
                  <a:txBody>
                    <a:bodyPr/>
                    <a:lstStyle/>
                    <a:p>
                      <a:pPr algn="ctr"/>
                      <a:r>
                        <a:rPr lang="en-US" dirty="0">
                          <a:solidFill>
                            <a:schemeClr val="tx1"/>
                          </a:solidFill>
                          <a:latin typeface="OpenDyslexicAlta" pitchFamily="2" charset="77"/>
                        </a:rPr>
                        <a:t>6,000</a:t>
                      </a:r>
                    </a:p>
                  </a:txBody>
                  <a:tcPr>
                    <a:solidFill>
                      <a:srgbClr val="FF3860"/>
                    </a:solidFill>
                  </a:tcPr>
                </a:tc>
                <a:tc>
                  <a:txBody>
                    <a:bodyPr/>
                    <a:lstStyle/>
                    <a:p>
                      <a:pPr algn="ctr"/>
                      <a:r>
                        <a:rPr lang="en-US" dirty="0">
                          <a:solidFill>
                            <a:schemeClr val="tx1"/>
                          </a:solidFill>
                          <a:latin typeface="OpenDyslexicAlta" pitchFamily="2" charset="77"/>
                        </a:rPr>
                        <a:t>7,000</a:t>
                      </a:r>
                    </a:p>
                  </a:txBody>
                  <a:tcPr>
                    <a:solidFill>
                      <a:srgbClr val="FF3860"/>
                    </a:solidFill>
                  </a:tcPr>
                </a:tc>
                <a:tc>
                  <a:txBody>
                    <a:bodyPr/>
                    <a:lstStyle/>
                    <a:p>
                      <a:pPr algn="ctr"/>
                      <a:r>
                        <a:rPr lang="en-US" dirty="0">
                          <a:solidFill>
                            <a:schemeClr val="tx1"/>
                          </a:solidFill>
                          <a:latin typeface="OpenDyslexicAlta" pitchFamily="2" charset="77"/>
                        </a:rPr>
                        <a:t>8,000</a:t>
                      </a:r>
                    </a:p>
                  </a:txBody>
                  <a:tcPr>
                    <a:solidFill>
                      <a:srgbClr val="FF3860"/>
                    </a:solidFill>
                  </a:tcPr>
                </a:tc>
                <a:tc>
                  <a:txBody>
                    <a:bodyPr/>
                    <a:lstStyle/>
                    <a:p>
                      <a:pPr algn="ctr"/>
                      <a:r>
                        <a:rPr lang="en-US" dirty="0">
                          <a:solidFill>
                            <a:schemeClr val="tx1"/>
                          </a:solidFill>
                          <a:latin typeface="OpenDyslexicAlta" pitchFamily="2" charset="77"/>
                        </a:rPr>
                        <a:t>9,000</a:t>
                      </a:r>
                    </a:p>
                  </a:txBody>
                  <a:tcPr>
                    <a:solidFill>
                      <a:srgbClr val="FF3860"/>
                    </a:solidFill>
                  </a:tcPr>
                </a:tc>
                <a:extLst>
                  <a:ext uri="{0D108BD9-81ED-4DB2-BD59-A6C34878D82A}">
                    <a16:rowId xmlns:a16="http://schemas.microsoft.com/office/drawing/2014/main" xmlns="" val="72264370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OpenDyslexicAlta" pitchFamily="2" charset="77"/>
                        </a:rPr>
                        <a:t>100</a:t>
                      </a:r>
                    </a:p>
                  </a:txBody>
                  <a:tcPr>
                    <a:solidFill>
                      <a:srgbClr val="EB9E30"/>
                    </a:solidFill>
                  </a:tcPr>
                </a:tc>
                <a:tc>
                  <a:txBody>
                    <a:bodyPr/>
                    <a:lstStyle/>
                    <a:p>
                      <a:pPr algn="ctr"/>
                      <a:r>
                        <a:rPr lang="en-US" dirty="0">
                          <a:solidFill>
                            <a:schemeClr val="tx1"/>
                          </a:solidFill>
                          <a:latin typeface="OpenDyslexicAlta" pitchFamily="2" charset="77"/>
                        </a:rPr>
                        <a:t>200</a:t>
                      </a:r>
                    </a:p>
                  </a:txBody>
                  <a:tcPr>
                    <a:solidFill>
                      <a:srgbClr val="EB9E30"/>
                    </a:solidFill>
                  </a:tcPr>
                </a:tc>
                <a:tc>
                  <a:txBody>
                    <a:bodyPr/>
                    <a:lstStyle/>
                    <a:p>
                      <a:pPr algn="ctr"/>
                      <a:r>
                        <a:rPr lang="en-US" dirty="0">
                          <a:solidFill>
                            <a:schemeClr val="tx1"/>
                          </a:solidFill>
                          <a:latin typeface="OpenDyslexicAlta" pitchFamily="2" charset="77"/>
                        </a:rPr>
                        <a:t>300</a:t>
                      </a:r>
                    </a:p>
                  </a:txBody>
                  <a:tcPr>
                    <a:solidFill>
                      <a:srgbClr val="EB9E30"/>
                    </a:solidFill>
                  </a:tcPr>
                </a:tc>
                <a:tc>
                  <a:txBody>
                    <a:bodyPr/>
                    <a:lstStyle/>
                    <a:p>
                      <a:pPr algn="ctr"/>
                      <a:r>
                        <a:rPr lang="en-US" dirty="0">
                          <a:solidFill>
                            <a:schemeClr val="tx1"/>
                          </a:solidFill>
                          <a:latin typeface="OpenDyslexicAlta" pitchFamily="2" charset="77"/>
                        </a:rPr>
                        <a:t>400</a:t>
                      </a:r>
                    </a:p>
                  </a:txBody>
                  <a:tcPr>
                    <a:solidFill>
                      <a:srgbClr val="EB9E30"/>
                    </a:solidFill>
                  </a:tcPr>
                </a:tc>
                <a:tc>
                  <a:txBody>
                    <a:bodyPr/>
                    <a:lstStyle/>
                    <a:p>
                      <a:pPr algn="ctr"/>
                      <a:r>
                        <a:rPr lang="en-US" dirty="0">
                          <a:solidFill>
                            <a:schemeClr val="tx1"/>
                          </a:solidFill>
                          <a:latin typeface="OpenDyslexicAlta" pitchFamily="2" charset="77"/>
                        </a:rPr>
                        <a:t>500</a:t>
                      </a:r>
                    </a:p>
                  </a:txBody>
                  <a:tcPr>
                    <a:solidFill>
                      <a:srgbClr val="EB9E30"/>
                    </a:solidFill>
                  </a:tcPr>
                </a:tc>
                <a:tc>
                  <a:txBody>
                    <a:bodyPr/>
                    <a:lstStyle/>
                    <a:p>
                      <a:pPr algn="ctr"/>
                      <a:r>
                        <a:rPr lang="en-US" dirty="0">
                          <a:solidFill>
                            <a:schemeClr val="tx1"/>
                          </a:solidFill>
                          <a:latin typeface="OpenDyslexicAlta" pitchFamily="2" charset="77"/>
                        </a:rPr>
                        <a:t>600</a:t>
                      </a:r>
                    </a:p>
                  </a:txBody>
                  <a:tcPr>
                    <a:solidFill>
                      <a:srgbClr val="EB9E30"/>
                    </a:solidFill>
                  </a:tcPr>
                </a:tc>
                <a:tc>
                  <a:txBody>
                    <a:bodyPr/>
                    <a:lstStyle/>
                    <a:p>
                      <a:pPr algn="ctr"/>
                      <a:r>
                        <a:rPr lang="en-US" dirty="0">
                          <a:solidFill>
                            <a:schemeClr val="tx1"/>
                          </a:solidFill>
                          <a:latin typeface="OpenDyslexicAlta" pitchFamily="2" charset="77"/>
                        </a:rPr>
                        <a:t>700</a:t>
                      </a:r>
                    </a:p>
                  </a:txBody>
                  <a:tcPr>
                    <a:solidFill>
                      <a:srgbClr val="EB9E30"/>
                    </a:solidFill>
                  </a:tcPr>
                </a:tc>
                <a:tc>
                  <a:txBody>
                    <a:bodyPr/>
                    <a:lstStyle/>
                    <a:p>
                      <a:pPr algn="ctr"/>
                      <a:r>
                        <a:rPr lang="en-US" dirty="0">
                          <a:solidFill>
                            <a:schemeClr val="tx1"/>
                          </a:solidFill>
                          <a:latin typeface="OpenDyslexicAlta" pitchFamily="2" charset="77"/>
                        </a:rPr>
                        <a:t>800</a:t>
                      </a:r>
                    </a:p>
                  </a:txBody>
                  <a:tcPr>
                    <a:solidFill>
                      <a:srgbClr val="EB9E30"/>
                    </a:solidFill>
                  </a:tcPr>
                </a:tc>
                <a:tc>
                  <a:txBody>
                    <a:bodyPr/>
                    <a:lstStyle/>
                    <a:p>
                      <a:pPr algn="ctr"/>
                      <a:r>
                        <a:rPr lang="en-US" dirty="0">
                          <a:solidFill>
                            <a:schemeClr val="tx1"/>
                          </a:solidFill>
                          <a:latin typeface="OpenDyslexicAlta" pitchFamily="2" charset="77"/>
                        </a:rPr>
                        <a:t>900</a:t>
                      </a:r>
                    </a:p>
                  </a:txBody>
                  <a:tcPr>
                    <a:solidFill>
                      <a:srgbClr val="EB9E30"/>
                    </a:solidFill>
                  </a:tcPr>
                </a:tc>
                <a:extLst>
                  <a:ext uri="{0D108BD9-81ED-4DB2-BD59-A6C34878D82A}">
                    <a16:rowId xmlns:a16="http://schemas.microsoft.com/office/drawing/2014/main" xmlns="" val="4049328062"/>
                  </a:ext>
                </a:extLst>
              </a:tr>
              <a:tr h="370840">
                <a:tc>
                  <a:txBody>
                    <a:bodyPr/>
                    <a:lstStyle/>
                    <a:p>
                      <a:pPr algn="ctr"/>
                      <a:r>
                        <a:rPr lang="en-US" dirty="0">
                          <a:solidFill>
                            <a:schemeClr val="tx1"/>
                          </a:solidFill>
                          <a:latin typeface="OpenDyslexicAlta" pitchFamily="2" charset="77"/>
                        </a:rPr>
                        <a:t>10</a:t>
                      </a:r>
                    </a:p>
                  </a:txBody>
                  <a:tcPr>
                    <a:solidFill>
                      <a:srgbClr val="FFDD57"/>
                    </a:solidFill>
                  </a:tcPr>
                </a:tc>
                <a:tc>
                  <a:txBody>
                    <a:bodyPr/>
                    <a:lstStyle/>
                    <a:p>
                      <a:pPr algn="ctr"/>
                      <a:r>
                        <a:rPr lang="en-US" dirty="0">
                          <a:solidFill>
                            <a:schemeClr val="tx1"/>
                          </a:solidFill>
                          <a:latin typeface="OpenDyslexicAlta" pitchFamily="2" charset="77"/>
                        </a:rPr>
                        <a:t>20</a:t>
                      </a:r>
                    </a:p>
                  </a:txBody>
                  <a:tcPr>
                    <a:solidFill>
                      <a:srgbClr val="FFDD57"/>
                    </a:solidFill>
                  </a:tcPr>
                </a:tc>
                <a:tc>
                  <a:txBody>
                    <a:bodyPr/>
                    <a:lstStyle/>
                    <a:p>
                      <a:pPr algn="ctr"/>
                      <a:r>
                        <a:rPr lang="en-US" dirty="0">
                          <a:solidFill>
                            <a:schemeClr val="tx1"/>
                          </a:solidFill>
                          <a:latin typeface="OpenDyslexicAlta" pitchFamily="2" charset="77"/>
                        </a:rPr>
                        <a:t>30</a:t>
                      </a:r>
                    </a:p>
                  </a:txBody>
                  <a:tcPr>
                    <a:solidFill>
                      <a:srgbClr val="FFDD57"/>
                    </a:solidFill>
                  </a:tcPr>
                </a:tc>
                <a:tc>
                  <a:txBody>
                    <a:bodyPr/>
                    <a:lstStyle/>
                    <a:p>
                      <a:pPr algn="ctr"/>
                      <a:r>
                        <a:rPr lang="en-US" dirty="0">
                          <a:solidFill>
                            <a:schemeClr val="tx1"/>
                          </a:solidFill>
                          <a:latin typeface="OpenDyslexicAlta" pitchFamily="2" charset="77"/>
                        </a:rPr>
                        <a:t>40</a:t>
                      </a:r>
                    </a:p>
                  </a:txBody>
                  <a:tcPr>
                    <a:solidFill>
                      <a:srgbClr val="FFDD57"/>
                    </a:solidFill>
                  </a:tcPr>
                </a:tc>
                <a:tc>
                  <a:txBody>
                    <a:bodyPr/>
                    <a:lstStyle/>
                    <a:p>
                      <a:pPr algn="ctr"/>
                      <a:r>
                        <a:rPr lang="en-US" dirty="0">
                          <a:solidFill>
                            <a:schemeClr val="tx1"/>
                          </a:solidFill>
                          <a:latin typeface="OpenDyslexicAlta" pitchFamily="2" charset="77"/>
                        </a:rPr>
                        <a:t>50</a:t>
                      </a:r>
                    </a:p>
                  </a:txBody>
                  <a:tcPr>
                    <a:solidFill>
                      <a:srgbClr val="FFDD57"/>
                    </a:solidFill>
                  </a:tcPr>
                </a:tc>
                <a:tc>
                  <a:txBody>
                    <a:bodyPr/>
                    <a:lstStyle/>
                    <a:p>
                      <a:pPr algn="ctr"/>
                      <a:r>
                        <a:rPr lang="en-US" dirty="0">
                          <a:solidFill>
                            <a:schemeClr val="tx1"/>
                          </a:solidFill>
                          <a:latin typeface="OpenDyslexicAlta" pitchFamily="2" charset="77"/>
                        </a:rPr>
                        <a:t>60</a:t>
                      </a:r>
                    </a:p>
                  </a:txBody>
                  <a:tcPr>
                    <a:solidFill>
                      <a:srgbClr val="FFDD57"/>
                    </a:solidFill>
                  </a:tcPr>
                </a:tc>
                <a:tc>
                  <a:txBody>
                    <a:bodyPr/>
                    <a:lstStyle/>
                    <a:p>
                      <a:pPr algn="ctr"/>
                      <a:r>
                        <a:rPr lang="en-US" dirty="0">
                          <a:solidFill>
                            <a:schemeClr val="tx1"/>
                          </a:solidFill>
                          <a:latin typeface="OpenDyslexicAlta" pitchFamily="2" charset="77"/>
                        </a:rPr>
                        <a:t>70</a:t>
                      </a:r>
                    </a:p>
                  </a:txBody>
                  <a:tcPr>
                    <a:solidFill>
                      <a:srgbClr val="FFDD57"/>
                    </a:solidFill>
                  </a:tcPr>
                </a:tc>
                <a:tc>
                  <a:txBody>
                    <a:bodyPr/>
                    <a:lstStyle/>
                    <a:p>
                      <a:pPr algn="ctr"/>
                      <a:r>
                        <a:rPr lang="en-US" dirty="0">
                          <a:solidFill>
                            <a:schemeClr val="tx1"/>
                          </a:solidFill>
                          <a:latin typeface="OpenDyslexicAlta" pitchFamily="2" charset="77"/>
                        </a:rPr>
                        <a:t>80</a:t>
                      </a:r>
                    </a:p>
                  </a:txBody>
                  <a:tcPr>
                    <a:solidFill>
                      <a:srgbClr val="FFDD57"/>
                    </a:solidFill>
                  </a:tcPr>
                </a:tc>
                <a:tc>
                  <a:txBody>
                    <a:bodyPr/>
                    <a:lstStyle/>
                    <a:p>
                      <a:pPr algn="ctr"/>
                      <a:r>
                        <a:rPr lang="en-US" dirty="0">
                          <a:solidFill>
                            <a:schemeClr val="tx1"/>
                          </a:solidFill>
                          <a:latin typeface="OpenDyslexicAlta" pitchFamily="2" charset="77"/>
                        </a:rPr>
                        <a:t>90</a:t>
                      </a:r>
                    </a:p>
                  </a:txBody>
                  <a:tcPr>
                    <a:solidFill>
                      <a:srgbClr val="FFDD57"/>
                    </a:solidFill>
                  </a:tcPr>
                </a:tc>
                <a:extLst>
                  <a:ext uri="{0D108BD9-81ED-4DB2-BD59-A6C34878D82A}">
                    <a16:rowId xmlns:a16="http://schemas.microsoft.com/office/drawing/2014/main" xmlns="" val="3289776161"/>
                  </a:ext>
                </a:extLst>
              </a:tr>
              <a:tr h="370840">
                <a:tc>
                  <a:txBody>
                    <a:bodyPr/>
                    <a:lstStyle/>
                    <a:p>
                      <a:pPr algn="ctr"/>
                      <a:r>
                        <a:rPr lang="en-US" dirty="0">
                          <a:solidFill>
                            <a:schemeClr val="tx1"/>
                          </a:solidFill>
                          <a:latin typeface="OpenDyslexicAlta" pitchFamily="2" charset="77"/>
                        </a:rPr>
                        <a:t>1</a:t>
                      </a:r>
                    </a:p>
                  </a:txBody>
                  <a:tcPr>
                    <a:solidFill>
                      <a:srgbClr val="23D160"/>
                    </a:solidFill>
                  </a:tcPr>
                </a:tc>
                <a:tc>
                  <a:txBody>
                    <a:bodyPr/>
                    <a:lstStyle/>
                    <a:p>
                      <a:pPr algn="ctr"/>
                      <a:r>
                        <a:rPr lang="en-US" dirty="0">
                          <a:solidFill>
                            <a:schemeClr val="tx1"/>
                          </a:solidFill>
                          <a:latin typeface="OpenDyslexicAlta" pitchFamily="2" charset="77"/>
                        </a:rPr>
                        <a:t>2</a:t>
                      </a:r>
                    </a:p>
                  </a:txBody>
                  <a:tcPr>
                    <a:solidFill>
                      <a:srgbClr val="23D160"/>
                    </a:solidFill>
                  </a:tcPr>
                </a:tc>
                <a:tc>
                  <a:txBody>
                    <a:bodyPr/>
                    <a:lstStyle/>
                    <a:p>
                      <a:pPr algn="ctr"/>
                      <a:r>
                        <a:rPr lang="en-US" dirty="0">
                          <a:solidFill>
                            <a:schemeClr val="tx1"/>
                          </a:solidFill>
                          <a:latin typeface="OpenDyslexicAlta" pitchFamily="2" charset="77"/>
                        </a:rPr>
                        <a:t>3</a:t>
                      </a:r>
                    </a:p>
                  </a:txBody>
                  <a:tcPr>
                    <a:solidFill>
                      <a:srgbClr val="23D160"/>
                    </a:solidFill>
                  </a:tcPr>
                </a:tc>
                <a:tc>
                  <a:txBody>
                    <a:bodyPr/>
                    <a:lstStyle/>
                    <a:p>
                      <a:pPr algn="ctr"/>
                      <a:r>
                        <a:rPr lang="en-US" dirty="0">
                          <a:solidFill>
                            <a:schemeClr val="tx1"/>
                          </a:solidFill>
                          <a:latin typeface="OpenDyslexicAlta" pitchFamily="2" charset="77"/>
                        </a:rPr>
                        <a:t>4</a:t>
                      </a:r>
                    </a:p>
                  </a:txBody>
                  <a:tcPr>
                    <a:solidFill>
                      <a:srgbClr val="23D160"/>
                    </a:solidFill>
                  </a:tcPr>
                </a:tc>
                <a:tc>
                  <a:txBody>
                    <a:bodyPr/>
                    <a:lstStyle/>
                    <a:p>
                      <a:pPr algn="ctr"/>
                      <a:r>
                        <a:rPr lang="en-US" dirty="0">
                          <a:solidFill>
                            <a:schemeClr val="tx1"/>
                          </a:solidFill>
                          <a:latin typeface="OpenDyslexicAlta" pitchFamily="2" charset="77"/>
                        </a:rPr>
                        <a:t>5</a:t>
                      </a:r>
                    </a:p>
                  </a:txBody>
                  <a:tcPr>
                    <a:solidFill>
                      <a:srgbClr val="23D160"/>
                    </a:solidFill>
                  </a:tcPr>
                </a:tc>
                <a:tc>
                  <a:txBody>
                    <a:bodyPr/>
                    <a:lstStyle/>
                    <a:p>
                      <a:pPr algn="ctr"/>
                      <a:r>
                        <a:rPr lang="en-US" dirty="0">
                          <a:solidFill>
                            <a:schemeClr val="tx1"/>
                          </a:solidFill>
                          <a:latin typeface="OpenDyslexicAlta" pitchFamily="2" charset="77"/>
                        </a:rPr>
                        <a:t>6</a:t>
                      </a:r>
                    </a:p>
                  </a:txBody>
                  <a:tcPr>
                    <a:solidFill>
                      <a:srgbClr val="23D160"/>
                    </a:solidFill>
                  </a:tcPr>
                </a:tc>
                <a:tc>
                  <a:txBody>
                    <a:bodyPr/>
                    <a:lstStyle/>
                    <a:p>
                      <a:pPr algn="ctr"/>
                      <a:r>
                        <a:rPr lang="en-US" dirty="0">
                          <a:solidFill>
                            <a:schemeClr val="tx1"/>
                          </a:solidFill>
                          <a:latin typeface="OpenDyslexicAlta" pitchFamily="2" charset="77"/>
                        </a:rPr>
                        <a:t>7</a:t>
                      </a:r>
                    </a:p>
                  </a:txBody>
                  <a:tcPr>
                    <a:solidFill>
                      <a:srgbClr val="23D160"/>
                    </a:solidFill>
                  </a:tcPr>
                </a:tc>
                <a:tc>
                  <a:txBody>
                    <a:bodyPr/>
                    <a:lstStyle/>
                    <a:p>
                      <a:pPr algn="ctr"/>
                      <a:r>
                        <a:rPr lang="en-US" dirty="0">
                          <a:solidFill>
                            <a:schemeClr val="tx1"/>
                          </a:solidFill>
                          <a:latin typeface="OpenDyslexicAlta" pitchFamily="2" charset="77"/>
                        </a:rPr>
                        <a:t>8</a:t>
                      </a:r>
                    </a:p>
                  </a:txBody>
                  <a:tcPr>
                    <a:solidFill>
                      <a:srgbClr val="23D160"/>
                    </a:solidFill>
                  </a:tcPr>
                </a:tc>
                <a:tc>
                  <a:txBody>
                    <a:bodyPr/>
                    <a:lstStyle/>
                    <a:p>
                      <a:pPr algn="ctr"/>
                      <a:r>
                        <a:rPr lang="en-US" dirty="0">
                          <a:solidFill>
                            <a:schemeClr val="tx1"/>
                          </a:solidFill>
                          <a:latin typeface="OpenDyslexicAlta" pitchFamily="2" charset="77"/>
                        </a:rPr>
                        <a:t>9</a:t>
                      </a:r>
                    </a:p>
                  </a:txBody>
                  <a:tcPr>
                    <a:solidFill>
                      <a:srgbClr val="23D160"/>
                    </a:solidFill>
                  </a:tcPr>
                </a:tc>
                <a:extLst>
                  <a:ext uri="{0D108BD9-81ED-4DB2-BD59-A6C34878D82A}">
                    <a16:rowId xmlns:a16="http://schemas.microsoft.com/office/drawing/2014/main" xmlns="" val="1243307584"/>
                  </a:ext>
                </a:extLst>
              </a:tr>
              <a:tr h="370840">
                <a:tc>
                  <a:txBody>
                    <a:bodyPr/>
                    <a:lstStyle/>
                    <a:p>
                      <a:pPr algn="ctr"/>
                      <a:r>
                        <a:rPr lang="en-US" dirty="0">
                          <a:solidFill>
                            <a:schemeClr val="tx1"/>
                          </a:solidFill>
                          <a:latin typeface="OpenDyslexicAlta" pitchFamily="2" charset="77"/>
                        </a:rPr>
                        <a:t>0.1</a:t>
                      </a:r>
                    </a:p>
                  </a:txBody>
                  <a:tcPr>
                    <a:solidFill>
                      <a:srgbClr val="3273DC"/>
                    </a:solidFill>
                  </a:tcPr>
                </a:tc>
                <a:tc>
                  <a:txBody>
                    <a:bodyPr/>
                    <a:lstStyle/>
                    <a:p>
                      <a:pPr algn="ctr"/>
                      <a:r>
                        <a:rPr lang="en-US" dirty="0">
                          <a:solidFill>
                            <a:schemeClr val="tx1"/>
                          </a:solidFill>
                          <a:latin typeface="OpenDyslexicAlta" pitchFamily="2" charset="77"/>
                        </a:rPr>
                        <a:t>0.2</a:t>
                      </a:r>
                    </a:p>
                  </a:txBody>
                  <a:tcPr>
                    <a:solidFill>
                      <a:srgbClr val="3273DC"/>
                    </a:solidFill>
                  </a:tcPr>
                </a:tc>
                <a:tc>
                  <a:txBody>
                    <a:bodyPr/>
                    <a:lstStyle/>
                    <a:p>
                      <a:pPr algn="ctr"/>
                      <a:r>
                        <a:rPr lang="en-US" dirty="0">
                          <a:solidFill>
                            <a:schemeClr val="tx1"/>
                          </a:solidFill>
                          <a:latin typeface="OpenDyslexicAlta" pitchFamily="2" charset="77"/>
                        </a:rPr>
                        <a:t>0.3</a:t>
                      </a:r>
                    </a:p>
                  </a:txBody>
                  <a:tcPr>
                    <a:solidFill>
                      <a:srgbClr val="3273DC"/>
                    </a:solidFill>
                  </a:tcPr>
                </a:tc>
                <a:tc>
                  <a:txBody>
                    <a:bodyPr/>
                    <a:lstStyle/>
                    <a:p>
                      <a:pPr algn="ctr"/>
                      <a:r>
                        <a:rPr lang="en-US" dirty="0">
                          <a:solidFill>
                            <a:schemeClr val="tx1"/>
                          </a:solidFill>
                          <a:latin typeface="OpenDyslexicAlta" pitchFamily="2" charset="77"/>
                        </a:rPr>
                        <a:t>0.4</a:t>
                      </a:r>
                    </a:p>
                  </a:txBody>
                  <a:tcPr>
                    <a:solidFill>
                      <a:srgbClr val="3273DC"/>
                    </a:solidFill>
                  </a:tcPr>
                </a:tc>
                <a:tc>
                  <a:txBody>
                    <a:bodyPr/>
                    <a:lstStyle/>
                    <a:p>
                      <a:pPr algn="ctr"/>
                      <a:r>
                        <a:rPr lang="en-US" dirty="0">
                          <a:solidFill>
                            <a:schemeClr val="tx1"/>
                          </a:solidFill>
                          <a:latin typeface="OpenDyslexicAlta" pitchFamily="2" charset="77"/>
                        </a:rPr>
                        <a:t>0.5</a:t>
                      </a:r>
                    </a:p>
                  </a:txBody>
                  <a:tcPr>
                    <a:solidFill>
                      <a:srgbClr val="3273DC"/>
                    </a:solidFill>
                  </a:tcPr>
                </a:tc>
                <a:tc>
                  <a:txBody>
                    <a:bodyPr/>
                    <a:lstStyle/>
                    <a:p>
                      <a:pPr algn="ctr"/>
                      <a:r>
                        <a:rPr lang="en-US" dirty="0">
                          <a:solidFill>
                            <a:schemeClr val="tx1"/>
                          </a:solidFill>
                          <a:latin typeface="OpenDyslexicAlta" pitchFamily="2" charset="77"/>
                        </a:rPr>
                        <a:t>0.6</a:t>
                      </a:r>
                    </a:p>
                  </a:txBody>
                  <a:tcPr>
                    <a:solidFill>
                      <a:srgbClr val="3273DC"/>
                    </a:solidFill>
                  </a:tcPr>
                </a:tc>
                <a:tc>
                  <a:txBody>
                    <a:bodyPr/>
                    <a:lstStyle/>
                    <a:p>
                      <a:pPr algn="ctr"/>
                      <a:r>
                        <a:rPr lang="en-US" dirty="0">
                          <a:solidFill>
                            <a:schemeClr val="tx1"/>
                          </a:solidFill>
                          <a:latin typeface="OpenDyslexicAlta" pitchFamily="2" charset="77"/>
                        </a:rPr>
                        <a:t>0.7</a:t>
                      </a:r>
                    </a:p>
                  </a:txBody>
                  <a:tcPr>
                    <a:solidFill>
                      <a:srgbClr val="3273DC"/>
                    </a:solidFill>
                  </a:tcPr>
                </a:tc>
                <a:tc>
                  <a:txBody>
                    <a:bodyPr/>
                    <a:lstStyle/>
                    <a:p>
                      <a:pPr algn="ctr"/>
                      <a:r>
                        <a:rPr lang="en-US" dirty="0">
                          <a:solidFill>
                            <a:schemeClr val="tx1"/>
                          </a:solidFill>
                          <a:latin typeface="OpenDyslexicAlta" pitchFamily="2" charset="77"/>
                        </a:rPr>
                        <a:t>0.8</a:t>
                      </a:r>
                    </a:p>
                  </a:txBody>
                  <a:tcPr>
                    <a:solidFill>
                      <a:srgbClr val="3273DC"/>
                    </a:solidFill>
                  </a:tcPr>
                </a:tc>
                <a:tc>
                  <a:txBody>
                    <a:bodyPr/>
                    <a:lstStyle/>
                    <a:p>
                      <a:pPr algn="ctr"/>
                      <a:r>
                        <a:rPr lang="en-US" dirty="0">
                          <a:solidFill>
                            <a:schemeClr val="tx1"/>
                          </a:solidFill>
                          <a:latin typeface="OpenDyslexicAlta" pitchFamily="2" charset="77"/>
                        </a:rPr>
                        <a:t>0.9</a:t>
                      </a:r>
                    </a:p>
                  </a:txBody>
                  <a:tcPr>
                    <a:solidFill>
                      <a:srgbClr val="3273DC"/>
                    </a:solidFill>
                  </a:tcPr>
                </a:tc>
                <a:extLst>
                  <a:ext uri="{0D108BD9-81ED-4DB2-BD59-A6C34878D82A}">
                    <a16:rowId xmlns:a16="http://schemas.microsoft.com/office/drawing/2014/main" xmlns="" val="2926496939"/>
                  </a:ext>
                </a:extLst>
              </a:tr>
              <a:tr h="370840">
                <a:tc>
                  <a:txBody>
                    <a:bodyPr/>
                    <a:lstStyle/>
                    <a:p>
                      <a:pPr algn="ctr"/>
                      <a:r>
                        <a:rPr lang="en-US" dirty="0">
                          <a:solidFill>
                            <a:schemeClr val="tx1"/>
                          </a:solidFill>
                          <a:latin typeface="OpenDyslexicAlta" pitchFamily="2" charset="77"/>
                        </a:rPr>
                        <a:t>0.01</a:t>
                      </a:r>
                    </a:p>
                  </a:txBody>
                  <a:tcPr>
                    <a:solidFill>
                      <a:srgbClr val="7957D5"/>
                    </a:solidFill>
                  </a:tcPr>
                </a:tc>
                <a:tc>
                  <a:txBody>
                    <a:bodyPr/>
                    <a:lstStyle/>
                    <a:p>
                      <a:pPr algn="ctr"/>
                      <a:r>
                        <a:rPr lang="en-US" dirty="0">
                          <a:solidFill>
                            <a:schemeClr val="tx1"/>
                          </a:solidFill>
                          <a:latin typeface="OpenDyslexicAlta" pitchFamily="2" charset="77"/>
                        </a:rPr>
                        <a:t>0.02</a:t>
                      </a:r>
                    </a:p>
                  </a:txBody>
                  <a:tcPr>
                    <a:solidFill>
                      <a:srgbClr val="7957D5"/>
                    </a:solidFill>
                  </a:tcPr>
                </a:tc>
                <a:tc>
                  <a:txBody>
                    <a:bodyPr/>
                    <a:lstStyle/>
                    <a:p>
                      <a:pPr algn="ctr"/>
                      <a:r>
                        <a:rPr lang="en-US" dirty="0">
                          <a:solidFill>
                            <a:schemeClr val="tx1"/>
                          </a:solidFill>
                          <a:latin typeface="OpenDyslexicAlta" pitchFamily="2" charset="77"/>
                        </a:rPr>
                        <a:t>0.03</a:t>
                      </a:r>
                    </a:p>
                  </a:txBody>
                  <a:tcPr>
                    <a:solidFill>
                      <a:srgbClr val="7957D5"/>
                    </a:solidFill>
                  </a:tcPr>
                </a:tc>
                <a:tc>
                  <a:txBody>
                    <a:bodyPr/>
                    <a:lstStyle/>
                    <a:p>
                      <a:pPr algn="ctr"/>
                      <a:r>
                        <a:rPr lang="en-US" dirty="0">
                          <a:solidFill>
                            <a:schemeClr val="tx1"/>
                          </a:solidFill>
                          <a:latin typeface="OpenDyslexicAlta" pitchFamily="2" charset="77"/>
                        </a:rPr>
                        <a:t>0.04</a:t>
                      </a:r>
                    </a:p>
                  </a:txBody>
                  <a:tcPr>
                    <a:solidFill>
                      <a:srgbClr val="7957D5"/>
                    </a:solidFill>
                  </a:tcPr>
                </a:tc>
                <a:tc>
                  <a:txBody>
                    <a:bodyPr/>
                    <a:lstStyle/>
                    <a:p>
                      <a:pPr algn="ctr"/>
                      <a:r>
                        <a:rPr lang="en-US" dirty="0">
                          <a:solidFill>
                            <a:schemeClr val="tx1"/>
                          </a:solidFill>
                          <a:latin typeface="OpenDyslexicAlta" pitchFamily="2" charset="77"/>
                        </a:rPr>
                        <a:t>0.05</a:t>
                      </a:r>
                    </a:p>
                  </a:txBody>
                  <a:tcPr>
                    <a:solidFill>
                      <a:srgbClr val="7957D5"/>
                    </a:solidFill>
                  </a:tcPr>
                </a:tc>
                <a:tc>
                  <a:txBody>
                    <a:bodyPr/>
                    <a:lstStyle/>
                    <a:p>
                      <a:pPr algn="ctr"/>
                      <a:r>
                        <a:rPr lang="en-US" dirty="0">
                          <a:solidFill>
                            <a:schemeClr val="tx1"/>
                          </a:solidFill>
                          <a:latin typeface="OpenDyslexicAlta" pitchFamily="2" charset="77"/>
                        </a:rPr>
                        <a:t>0.06</a:t>
                      </a:r>
                    </a:p>
                  </a:txBody>
                  <a:tcPr>
                    <a:solidFill>
                      <a:srgbClr val="7957D5"/>
                    </a:solidFill>
                  </a:tcPr>
                </a:tc>
                <a:tc>
                  <a:txBody>
                    <a:bodyPr/>
                    <a:lstStyle/>
                    <a:p>
                      <a:pPr algn="ctr"/>
                      <a:r>
                        <a:rPr lang="en-US" dirty="0">
                          <a:solidFill>
                            <a:schemeClr val="tx1"/>
                          </a:solidFill>
                          <a:latin typeface="OpenDyslexicAlta" pitchFamily="2" charset="77"/>
                        </a:rPr>
                        <a:t>0.07</a:t>
                      </a:r>
                    </a:p>
                  </a:txBody>
                  <a:tcPr>
                    <a:solidFill>
                      <a:srgbClr val="7957D5"/>
                    </a:solidFill>
                  </a:tcPr>
                </a:tc>
                <a:tc>
                  <a:txBody>
                    <a:bodyPr/>
                    <a:lstStyle/>
                    <a:p>
                      <a:pPr algn="ctr"/>
                      <a:r>
                        <a:rPr lang="en-US" dirty="0">
                          <a:solidFill>
                            <a:schemeClr val="tx1"/>
                          </a:solidFill>
                          <a:latin typeface="OpenDyslexicAlta" pitchFamily="2" charset="77"/>
                        </a:rPr>
                        <a:t>0.08</a:t>
                      </a:r>
                    </a:p>
                  </a:txBody>
                  <a:tcPr>
                    <a:solidFill>
                      <a:srgbClr val="7957D5"/>
                    </a:solidFill>
                  </a:tcPr>
                </a:tc>
                <a:tc>
                  <a:txBody>
                    <a:bodyPr/>
                    <a:lstStyle/>
                    <a:p>
                      <a:pPr algn="ctr"/>
                      <a:r>
                        <a:rPr lang="en-US" dirty="0">
                          <a:solidFill>
                            <a:schemeClr val="tx1"/>
                          </a:solidFill>
                          <a:latin typeface="OpenDyslexicAlta" pitchFamily="2" charset="77"/>
                        </a:rPr>
                        <a:t>0.09</a:t>
                      </a:r>
                    </a:p>
                  </a:txBody>
                  <a:tcPr>
                    <a:solidFill>
                      <a:srgbClr val="7957D5"/>
                    </a:solidFill>
                  </a:tcPr>
                </a:tc>
                <a:extLst>
                  <a:ext uri="{0D108BD9-81ED-4DB2-BD59-A6C34878D82A}">
                    <a16:rowId xmlns:a16="http://schemas.microsoft.com/office/drawing/2014/main" xmlns="" val="381410945"/>
                  </a:ext>
                </a:extLst>
              </a:tr>
              <a:tr h="370840">
                <a:tc>
                  <a:txBody>
                    <a:bodyPr/>
                    <a:lstStyle/>
                    <a:p>
                      <a:pPr algn="ctr"/>
                      <a:r>
                        <a:rPr lang="en-US" dirty="0">
                          <a:solidFill>
                            <a:schemeClr val="tx1"/>
                          </a:solidFill>
                          <a:latin typeface="OpenDyslexicAlta" pitchFamily="2" charset="77"/>
                        </a:rPr>
                        <a:t>0.001</a:t>
                      </a:r>
                    </a:p>
                  </a:txBody>
                  <a:tcPr>
                    <a:solidFill>
                      <a:srgbClr val="F337C7"/>
                    </a:solidFill>
                  </a:tcPr>
                </a:tc>
                <a:tc>
                  <a:txBody>
                    <a:bodyPr/>
                    <a:lstStyle/>
                    <a:p>
                      <a:pPr algn="ctr"/>
                      <a:r>
                        <a:rPr lang="en-US" dirty="0">
                          <a:solidFill>
                            <a:schemeClr val="tx1"/>
                          </a:solidFill>
                          <a:latin typeface="OpenDyslexicAlta" pitchFamily="2" charset="77"/>
                        </a:rPr>
                        <a:t>0.002</a:t>
                      </a:r>
                    </a:p>
                  </a:txBody>
                  <a:tcPr>
                    <a:solidFill>
                      <a:srgbClr val="F337C7"/>
                    </a:solidFill>
                  </a:tcPr>
                </a:tc>
                <a:tc>
                  <a:txBody>
                    <a:bodyPr/>
                    <a:lstStyle/>
                    <a:p>
                      <a:pPr algn="ctr"/>
                      <a:r>
                        <a:rPr lang="en-US" dirty="0">
                          <a:solidFill>
                            <a:schemeClr val="tx1"/>
                          </a:solidFill>
                          <a:latin typeface="OpenDyslexicAlta" pitchFamily="2" charset="77"/>
                        </a:rPr>
                        <a:t>0.003</a:t>
                      </a:r>
                    </a:p>
                  </a:txBody>
                  <a:tcPr>
                    <a:solidFill>
                      <a:srgbClr val="F337C7"/>
                    </a:solidFill>
                  </a:tcPr>
                </a:tc>
                <a:tc>
                  <a:txBody>
                    <a:bodyPr/>
                    <a:lstStyle/>
                    <a:p>
                      <a:pPr algn="ctr"/>
                      <a:r>
                        <a:rPr lang="en-US" dirty="0">
                          <a:solidFill>
                            <a:schemeClr val="tx1"/>
                          </a:solidFill>
                          <a:latin typeface="OpenDyslexicAlta" pitchFamily="2" charset="77"/>
                        </a:rPr>
                        <a:t>0.004</a:t>
                      </a:r>
                    </a:p>
                  </a:txBody>
                  <a:tcPr>
                    <a:solidFill>
                      <a:srgbClr val="F337C7"/>
                    </a:solidFill>
                  </a:tcPr>
                </a:tc>
                <a:tc>
                  <a:txBody>
                    <a:bodyPr/>
                    <a:lstStyle/>
                    <a:p>
                      <a:pPr algn="ctr"/>
                      <a:r>
                        <a:rPr lang="en-US" dirty="0">
                          <a:solidFill>
                            <a:schemeClr val="tx1"/>
                          </a:solidFill>
                          <a:latin typeface="OpenDyslexicAlta" pitchFamily="2" charset="77"/>
                        </a:rPr>
                        <a:t>0.005</a:t>
                      </a:r>
                    </a:p>
                  </a:txBody>
                  <a:tcPr>
                    <a:solidFill>
                      <a:srgbClr val="F337C7"/>
                    </a:solidFill>
                  </a:tcPr>
                </a:tc>
                <a:tc>
                  <a:txBody>
                    <a:bodyPr/>
                    <a:lstStyle/>
                    <a:p>
                      <a:pPr algn="ctr"/>
                      <a:r>
                        <a:rPr lang="en-US" dirty="0">
                          <a:solidFill>
                            <a:schemeClr val="tx1"/>
                          </a:solidFill>
                          <a:latin typeface="OpenDyslexicAlta" pitchFamily="2" charset="77"/>
                        </a:rPr>
                        <a:t>0.006</a:t>
                      </a:r>
                    </a:p>
                  </a:txBody>
                  <a:tcPr>
                    <a:solidFill>
                      <a:srgbClr val="F337C7"/>
                    </a:solidFill>
                  </a:tcPr>
                </a:tc>
                <a:tc>
                  <a:txBody>
                    <a:bodyPr/>
                    <a:lstStyle/>
                    <a:p>
                      <a:pPr algn="ctr"/>
                      <a:r>
                        <a:rPr lang="en-US" dirty="0">
                          <a:solidFill>
                            <a:schemeClr val="tx1"/>
                          </a:solidFill>
                          <a:latin typeface="OpenDyslexicAlta" pitchFamily="2" charset="77"/>
                        </a:rPr>
                        <a:t>0.007</a:t>
                      </a:r>
                    </a:p>
                  </a:txBody>
                  <a:tcPr>
                    <a:solidFill>
                      <a:srgbClr val="F337C7"/>
                    </a:solidFill>
                  </a:tcPr>
                </a:tc>
                <a:tc>
                  <a:txBody>
                    <a:bodyPr/>
                    <a:lstStyle/>
                    <a:p>
                      <a:pPr algn="ctr"/>
                      <a:r>
                        <a:rPr lang="en-US" dirty="0">
                          <a:solidFill>
                            <a:schemeClr val="tx1"/>
                          </a:solidFill>
                          <a:latin typeface="OpenDyslexicAlta" pitchFamily="2" charset="77"/>
                        </a:rPr>
                        <a:t>0.008</a:t>
                      </a:r>
                    </a:p>
                  </a:txBody>
                  <a:tcPr>
                    <a:solidFill>
                      <a:srgbClr val="F337C7"/>
                    </a:solidFill>
                  </a:tcPr>
                </a:tc>
                <a:tc>
                  <a:txBody>
                    <a:bodyPr/>
                    <a:lstStyle/>
                    <a:p>
                      <a:pPr algn="ctr"/>
                      <a:r>
                        <a:rPr lang="en-US" dirty="0">
                          <a:solidFill>
                            <a:schemeClr val="tx1"/>
                          </a:solidFill>
                          <a:latin typeface="OpenDyslexicAlta" pitchFamily="2" charset="77"/>
                        </a:rPr>
                        <a:t>0.009</a:t>
                      </a:r>
                    </a:p>
                  </a:txBody>
                  <a:tcPr>
                    <a:solidFill>
                      <a:srgbClr val="F337C7"/>
                    </a:solidFill>
                  </a:tcPr>
                </a:tc>
                <a:extLst>
                  <a:ext uri="{0D108BD9-81ED-4DB2-BD59-A6C34878D82A}">
                    <a16:rowId xmlns:a16="http://schemas.microsoft.com/office/drawing/2014/main" xmlns="" val="1778840189"/>
                  </a:ext>
                </a:extLst>
              </a:tr>
            </a:tbl>
          </a:graphicData>
        </a:graphic>
      </p:graphicFrame>
      <p:pic>
        <p:nvPicPr>
          <p:cNvPr id="42" name="Picture 41">
            <a:extLst>
              <a:ext uri="{FF2B5EF4-FFF2-40B4-BE49-F238E27FC236}">
                <a16:creationId xmlns:a16="http://schemas.microsoft.com/office/drawing/2014/main" xmlns="" id="{547C9685-D570-0340-BAD2-5145B9781E20}"/>
              </a:ext>
            </a:extLst>
          </p:cNvPr>
          <p:cNvPicPr>
            <a:picLocks noChangeAspect="1"/>
          </p:cNvPicPr>
          <p:nvPr/>
        </p:nvPicPr>
        <p:blipFill>
          <a:blip r:embed="rId3"/>
          <a:stretch>
            <a:fillRect/>
          </a:stretch>
        </p:blipFill>
        <p:spPr>
          <a:xfrm>
            <a:off x="7017754" y="5092749"/>
            <a:ext cx="534514" cy="544133"/>
          </a:xfrm>
          <a:prstGeom prst="rect">
            <a:avLst/>
          </a:prstGeom>
        </p:spPr>
      </p:pic>
      <p:pic>
        <p:nvPicPr>
          <p:cNvPr id="43" name="Picture 42">
            <a:extLst>
              <a:ext uri="{FF2B5EF4-FFF2-40B4-BE49-F238E27FC236}">
                <a16:creationId xmlns:a16="http://schemas.microsoft.com/office/drawing/2014/main" xmlns="" id="{15EDF875-6A6F-6047-B42B-14FB0F89CDDB}"/>
              </a:ext>
            </a:extLst>
          </p:cNvPr>
          <p:cNvPicPr>
            <a:picLocks noChangeAspect="1"/>
          </p:cNvPicPr>
          <p:nvPr/>
        </p:nvPicPr>
        <p:blipFill>
          <a:blip r:embed="rId3"/>
          <a:stretch>
            <a:fillRect/>
          </a:stretch>
        </p:blipFill>
        <p:spPr>
          <a:xfrm>
            <a:off x="3501997" y="5400920"/>
            <a:ext cx="534514" cy="544133"/>
          </a:xfrm>
          <a:prstGeom prst="rect">
            <a:avLst/>
          </a:prstGeom>
        </p:spPr>
      </p:pic>
      <p:pic>
        <p:nvPicPr>
          <p:cNvPr id="44" name="Picture 43">
            <a:extLst>
              <a:ext uri="{FF2B5EF4-FFF2-40B4-BE49-F238E27FC236}">
                <a16:creationId xmlns:a16="http://schemas.microsoft.com/office/drawing/2014/main" xmlns="" id="{15E9F1ED-3549-1546-9C88-87FE165F11C6}"/>
              </a:ext>
            </a:extLst>
          </p:cNvPr>
          <p:cNvPicPr>
            <a:picLocks noChangeAspect="1"/>
          </p:cNvPicPr>
          <p:nvPr/>
        </p:nvPicPr>
        <p:blipFill>
          <a:blip r:embed="rId3"/>
          <a:stretch>
            <a:fillRect/>
          </a:stretch>
        </p:blipFill>
        <p:spPr>
          <a:xfrm>
            <a:off x="10522954" y="5765245"/>
            <a:ext cx="534514" cy="544133"/>
          </a:xfrm>
          <a:prstGeom prst="rect">
            <a:avLst/>
          </a:prstGeom>
        </p:spPr>
      </p:pic>
      <p:pic>
        <p:nvPicPr>
          <p:cNvPr id="45" name="Picture 44">
            <a:extLst>
              <a:ext uri="{FF2B5EF4-FFF2-40B4-BE49-F238E27FC236}">
                <a16:creationId xmlns:a16="http://schemas.microsoft.com/office/drawing/2014/main" xmlns="" id="{E4C54FDE-DB92-924D-AA4F-A5C38CC80560}"/>
              </a:ext>
            </a:extLst>
          </p:cNvPr>
          <p:cNvPicPr>
            <a:picLocks noChangeAspect="1"/>
          </p:cNvPicPr>
          <p:nvPr/>
        </p:nvPicPr>
        <p:blipFill>
          <a:blip r:embed="rId3"/>
          <a:stretch>
            <a:fillRect/>
          </a:stretch>
        </p:blipFill>
        <p:spPr>
          <a:xfrm>
            <a:off x="5792231" y="5869365"/>
            <a:ext cx="534514" cy="544133"/>
          </a:xfrm>
          <a:prstGeom prst="rect">
            <a:avLst/>
          </a:prstGeom>
        </p:spPr>
      </p:pic>
      <p:pic>
        <p:nvPicPr>
          <p:cNvPr id="46" name="Picture 45">
            <a:extLst>
              <a:ext uri="{FF2B5EF4-FFF2-40B4-BE49-F238E27FC236}">
                <a16:creationId xmlns:a16="http://schemas.microsoft.com/office/drawing/2014/main" xmlns="" id="{3CBEAFC2-4E22-884F-B461-B9BDF361AAC5}"/>
              </a:ext>
            </a:extLst>
          </p:cNvPr>
          <p:cNvPicPr>
            <a:picLocks noChangeAspect="1"/>
          </p:cNvPicPr>
          <p:nvPr/>
        </p:nvPicPr>
        <p:blipFill>
          <a:blip r:embed="rId4"/>
          <a:stretch>
            <a:fillRect/>
          </a:stretch>
        </p:blipFill>
        <p:spPr>
          <a:xfrm>
            <a:off x="7017754" y="4393835"/>
            <a:ext cx="534514" cy="544386"/>
          </a:xfrm>
          <a:prstGeom prst="rect">
            <a:avLst/>
          </a:prstGeom>
        </p:spPr>
      </p:pic>
      <p:pic>
        <p:nvPicPr>
          <p:cNvPr id="47" name="Picture 46">
            <a:extLst>
              <a:ext uri="{FF2B5EF4-FFF2-40B4-BE49-F238E27FC236}">
                <a16:creationId xmlns:a16="http://schemas.microsoft.com/office/drawing/2014/main" xmlns="" id="{71F3C64B-A174-F74F-BD8F-00B28E63A46C}"/>
              </a:ext>
            </a:extLst>
          </p:cNvPr>
          <p:cNvPicPr>
            <a:picLocks noChangeAspect="1"/>
          </p:cNvPicPr>
          <p:nvPr/>
        </p:nvPicPr>
        <p:blipFill>
          <a:blip r:embed="rId4"/>
          <a:stretch>
            <a:fillRect/>
          </a:stretch>
        </p:blipFill>
        <p:spPr>
          <a:xfrm>
            <a:off x="3501997" y="4703088"/>
            <a:ext cx="534514" cy="544386"/>
          </a:xfrm>
          <a:prstGeom prst="rect">
            <a:avLst/>
          </a:prstGeom>
        </p:spPr>
      </p:pic>
      <p:pic>
        <p:nvPicPr>
          <p:cNvPr id="48" name="Picture 47">
            <a:extLst>
              <a:ext uri="{FF2B5EF4-FFF2-40B4-BE49-F238E27FC236}">
                <a16:creationId xmlns:a16="http://schemas.microsoft.com/office/drawing/2014/main" xmlns="" id="{FDB540D0-9076-BB47-B1DC-9D4AC715AE38}"/>
              </a:ext>
            </a:extLst>
          </p:cNvPr>
          <p:cNvPicPr>
            <a:picLocks noChangeAspect="1"/>
          </p:cNvPicPr>
          <p:nvPr/>
        </p:nvPicPr>
        <p:blipFill>
          <a:blip r:embed="rId4"/>
          <a:stretch>
            <a:fillRect/>
          </a:stretch>
        </p:blipFill>
        <p:spPr>
          <a:xfrm>
            <a:off x="5828743" y="5067413"/>
            <a:ext cx="534514" cy="544386"/>
          </a:xfrm>
          <a:prstGeom prst="rect">
            <a:avLst/>
          </a:prstGeom>
        </p:spPr>
      </p:pic>
      <p:pic>
        <p:nvPicPr>
          <p:cNvPr id="49" name="Picture 48">
            <a:extLst>
              <a:ext uri="{FF2B5EF4-FFF2-40B4-BE49-F238E27FC236}">
                <a16:creationId xmlns:a16="http://schemas.microsoft.com/office/drawing/2014/main" xmlns="" id="{14969AE2-1815-8744-9770-4B88F320AB81}"/>
              </a:ext>
            </a:extLst>
          </p:cNvPr>
          <p:cNvPicPr>
            <a:picLocks noChangeAspect="1"/>
          </p:cNvPicPr>
          <p:nvPr/>
        </p:nvPicPr>
        <p:blipFill>
          <a:blip r:embed="rId4"/>
          <a:stretch>
            <a:fillRect/>
          </a:stretch>
        </p:blipFill>
        <p:spPr>
          <a:xfrm>
            <a:off x="10522954" y="5067413"/>
            <a:ext cx="534514" cy="544386"/>
          </a:xfrm>
          <a:prstGeom prst="rect">
            <a:avLst/>
          </a:prstGeom>
        </p:spPr>
      </p:pic>
    </p:spTree>
    <p:extLst>
      <p:ext uri="{BB962C8B-B14F-4D97-AF65-F5344CB8AC3E}">
        <p14:creationId xmlns:p14="http://schemas.microsoft.com/office/powerpoint/2010/main" val="52518650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386840"/>
            <a:ext cx="11049000" cy="4790123"/>
          </a:xfrm>
        </p:spPr>
        <p:txBody>
          <a:bodyPr/>
          <a:lstStyle/>
          <a:p>
            <a:pPr marL="0" indent="0">
              <a:buNone/>
            </a:pPr>
            <a:r>
              <a:rPr lang="en-GB" dirty="0"/>
              <a:t>Activity 4:</a:t>
            </a:r>
          </a:p>
          <a:p>
            <a:pPr marL="0" indent="0">
              <a:buClr>
                <a:srgbClr val="23D160"/>
              </a:buClr>
              <a:buSzPct val="85000"/>
              <a:buNone/>
            </a:pPr>
            <a:r>
              <a:rPr lang="en-GB" sz="2200" dirty="0"/>
              <a:t>Use the Gattegno chart below (by covering the spaces representing each digit) to create numbers with three decimal places, then multiply them by 10, 100 and 1,000. </a:t>
            </a:r>
            <a:r>
              <a:rPr lang="en-GB" sz="2200" dirty="0">
                <a:solidFill>
                  <a:srgbClr val="FF3860"/>
                </a:solidFill>
              </a:rPr>
              <a:t>Each digit’s counter stays in the same column, but each counter goes up the chart by the same number of rows as it’s multiplied!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4" name="Table 3">
            <a:extLst>
              <a:ext uri="{FF2B5EF4-FFF2-40B4-BE49-F238E27FC236}">
                <a16:creationId xmlns:a16="http://schemas.microsoft.com/office/drawing/2014/main" xmlns="" id="{58B043D6-FD7C-8142-A6B1-5D535CA52710}"/>
              </a:ext>
            </a:extLst>
          </p:cNvPr>
          <p:cNvGraphicFramePr>
            <a:graphicFrameLocks noGrp="1"/>
          </p:cNvGraphicFramePr>
          <p:nvPr>
            <p:extLst>
              <p:ext uri="{D42A27DB-BD31-4B8C-83A1-F6EECF244321}">
                <p14:modId xmlns:p14="http://schemas.microsoft.com/office/powerpoint/2010/main" val="1595152399"/>
              </p:ext>
            </p:extLst>
          </p:nvPr>
        </p:nvGraphicFramePr>
        <p:xfrm>
          <a:off x="838200" y="3691466"/>
          <a:ext cx="10515600" cy="2966720"/>
        </p:xfrm>
        <a:graphic>
          <a:graphicData uri="http://schemas.openxmlformats.org/drawingml/2006/table">
            <a:tbl>
              <a:tblPr firstRow="1" bandRow="1">
                <a:tableStyleId>{5940675A-B579-460E-94D1-54222C63F5DA}</a:tableStyleId>
              </a:tblPr>
              <a:tblGrid>
                <a:gridCol w="1168400">
                  <a:extLst>
                    <a:ext uri="{9D8B030D-6E8A-4147-A177-3AD203B41FA5}">
                      <a16:colId xmlns:a16="http://schemas.microsoft.com/office/drawing/2014/main" xmlns="" val="2936039619"/>
                    </a:ext>
                  </a:extLst>
                </a:gridCol>
                <a:gridCol w="1168400">
                  <a:extLst>
                    <a:ext uri="{9D8B030D-6E8A-4147-A177-3AD203B41FA5}">
                      <a16:colId xmlns:a16="http://schemas.microsoft.com/office/drawing/2014/main" xmlns="" val="36836974"/>
                    </a:ext>
                  </a:extLst>
                </a:gridCol>
                <a:gridCol w="1168400">
                  <a:extLst>
                    <a:ext uri="{9D8B030D-6E8A-4147-A177-3AD203B41FA5}">
                      <a16:colId xmlns:a16="http://schemas.microsoft.com/office/drawing/2014/main" xmlns="" val="262909923"/>
                    </a:ext>
                  </a:extLst>
                </a:gridCol>
                <a:gridCol w="1168400">
                  <a:extLst>
                    <a:ext uri="{9D8B030D-6E8A-4147-A177-3AD203B41FA5}">
                      <a16:colId xmlns:a16="http://schemas.microsoft.com/office/drawing/2014/main" xmlns="" val="3482849025"/>
                    </a:ext>
                  </a:extLst>
                </a:gridCol>
                <a:gridCol w="1168400">
                  <a:extLst>
                    <a:ext uri="{9D8B030D-6E8A-4147-A177-3AD203B41FA5}">
                      <a16:colId xmlns:a16="http://schemas.microsoft.com/office/drawing/2014/main" xmlns="" val="2678683543"/>
                    </a:ext>
                  </a:extLst>
                </a:gridCol>
                <a:gridCol w="1168400">
                  <a:extLst>
                    <a:ext uri="{9D8B030D-6E8A-4147-A177-3AD203B41FA5}">
                      <a16:colId xmlns:a16="http://schemas.microsoft.com/office/drawing/2014/main" xmlns="" val="3335995275"/>
                    </a:ext>
                  </a:extLst>
                </a:gridCol>
                <a:gridCol w="1168400">
                  <a:extLst>
                    <a:ext uri="{9D8B030D-6E8A-4147-A177-3AD203B41FA5}">
                      <a16:colId xmlns:a16="http://schemas.microsoft.com/office/drawing/2014/main" xmlns="" val="1720686317"/>
                    </a:ext>
                  </a:extLst>
                </a:gridCol>
                <a:gridCol w="1168400">
                  <a:extLst>
                    <a:ext uri="{9D8B030D-6E8A-4147-A177-3AD203B41FA5}">
                      <a16:colId xmlns:a16="http://schemas.microsoft.com/office/drawing/2014/main" xmlns="" val="3049486253"/>
                    </a:ext>
                  </a:extLst>
                </a:gridCol>
                <a:gridCol w="1168400">
                  <a:extLst>
                    <a:ext uri="{9D8B030D-6E8A-4147-A177-3AD203B41FA5}">
                      <a16:colId xmlns:a16="http://schemas.microsoft.com/office/drawing/2014/main" xmlns="" val="1051411326"/>
                    </a:ext>
                  </a:extLst>
                </a:gridCol>
              </a:tblGrid>
              <a:tr h="370840">
                <a:tc>
                  <a:txBody>
                    <a:bodyPr/>
                    <a:lstStyle/>
                    <a:p>
                      <a:pPr algn="ctr"/>
                      <a:r>
                        <a:rPr lang="en-US" dirty="0">
                          <a:solidFill>
                            <a:schemeClr val="tx1"/>
                          </a:solidFill>
                          <a:latin typeface="OpenDyslexicAlta" pitchFamily="2" charset="77"/>
                        </a:rPr>
                        <a:t>10,000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20,000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30,000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40,000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50,000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60,000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70,000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80,000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tc>
                  <a:txBody>
                    <a:bodyPr/>
                    <a:lstStyle/>
                    <a:p>
                      <a:pPr algn="ctr"/>
                      <a:r>
                        <a:rPr lang="en-US" dirty="0">
                          <a:solidFill>
                            <a:schemeClr val="tx1"/>
                          </a:solidFill>
                          <a:latin typeface="OpenDyslexicAlta" pitchFamily="2" charset="77"/>
                        </a:rPr>
                        <a:t>90,000</a:t>
                      </a:r>
                    </a:p>
                  </a:txBody>
                  <a:tcPr>
                    <a:gradFill flip="none" rotWithShape="1">
                      <a:gsLst>
                        <a:gs pos="0">
                          <a:srgbClr val="D39701">
                            <a:tint val="66000"/>
                            <a:satMod val="160000"/>
                          </a:srgbClr>
                        </a:gs>
                        <a:gs pos="50000">
                          <a:srgbClr val="D39701">
                            <a:tint val="44500"/>
                            <a:satMod val="160000"/>
                          </a:srgbClr>
                        </a:gs>
                        <a:gs pos="100000">
                          <a:srgbClr val="D39701">
                            <a:tint val="23500"/>
                            <a:satMod val="160000"/>
                          </a:srgbClr>
                        </a:gs>
                      </a:gsLst>
                      <a:lin ang="2700000" scaled="1"/>
                      <a:tileRect/>
                    </a:gradFill>
                  </a:tcPr>
                </a:tc>
                <a:extLst>
                  <a:ext uri="{0D108BD9-81ED-4DB2-BD59-A6C34878D82A}">
                    <a16:rowId xmlns:a16="http://schemas.microsoft.com/office/drawing/2014/main" xmlns="" val="190059705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OpenDyslexicAlta" pitchFamily="2" charset="77"/>
                        </a:rPr>
                        <a:t>1,000</a:t>
                      </a:r>
                    </a:p>
                  </a:txBody>
                  <a:tcPr>
                    <a:solidFill>
                      <a:srgbClr val="FF38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OpenDyslexicAlta" pitchFamily="2" charset="77"/>
                        </a:rPr>
                        <a:t>2,000</a:t>
                      </a:r>
                    </a:p>
                  </a:txBody>
                  <a:tcPr>
                    <a:solidFill>
                      <a:srgbClr val="FF3860"/>
                    </a:solidFill>
                  </a:tcPr>
                </a:tc>
                <a:tc>
                  <a:txBody>
                    <a:bodyPr/>
                    <a:lstStyle/>
                    <a:p>
                      <a:pPr algn="ctr"/>
                      <a:r>
                        <a:rPr lang="en-US" dirty="0">
                          <a:solidFill>
                            <a:schemeClr val="tx1"/>
                          </a:solidFill>
                          <a:latin typeface="OpenDyslexicAlta" pitchFamily="2" charset="77"/>
                        </a:rPr>
                        <a:t>3,000</a:t>
                      </a:r>
                    </a:p>
                  </a:txBody>
                  <a:tcPr>
                    <a:solidFill>
                      <a:srgbClr val="FF3860"/>
                    </a:solidFill>
                  </a:tcPr>
                </a:tc>
                <a:tc>
                  <a:txBody>
                    <a:bodyPr/>
                    <a:lstStyle/>
                    <a:p>
                      <a:pPr algn="ctr"/>
                      <a:r>
                        <a:rPr lang="en-US" dirty="0">
                          <a:solidFill>
                            <a:schemeClr val="tx1"/>
                          </a:solidFill>
                          <a:latin typeface="OpenDyslexicAlta" pitchFamily="2" charset="77"/>
                        </a:rPr>
                        <a:t>4,000</a:t>
                      </a:r>
                    </a:p>
                  </a:txBody>
                  <a:tcPr>
                    <a:solidFill>
                      <a:srgbClr val="FF3860"/>
                    </a:solidFill>
                  </a:tcPr>
                </a:tc>
                <a:tc>
                  <a:txBody>
                    <a:bodyPr/>
                    <a:lstStyle/>
                    <a:p>
                      <a:pPr algn="ctr"/>
                      <a:r>
                        <a:rPr lang="en-US" dirty="0">
                          <a:solidFill>
                            <a:schemeClr val="tx1"/>
                          </a:solidFill>
                          <a:latin typeface="OpenDyslexicAlta" pitchFamily="2" charset="77"/>
                        </a:rPr>
                        <a:t>5,000</a:t>
                      </a:r>
                    </a:p>
                  </a:txBody>
                  <a:tcPr>
                    <a:solidFill>
                      <a:srgbClr val="FF3860"/>
                    </a:solidFill>
                  </a:tcPr>
                </a:tc>
                <a:tc>
                  <a:txBody>
                    <a:bodyPr/>
                    <a:lstStyle/>
                    <a:p>
                      <a:pPr algn="ctr"/>
                      <a:r>
                        <a:rPr lang="en-US" dirty="0">
                          <a:solidFill>
                            <a:schemeClr val="tx1"/>
                          </a:solidFill>
                          <a:latin typeface="OpenDyslexicAlta" pitchFamily="2" charset="77"/>
                        </a:rPr>
                        <a:t>6,000</a:t>
                      </a:r>
                    </a:p>
                  </a:txBody>
                  <a:tcPr>
                    <a:solidFill>
                      <a:srgbClr val="FF3860"/>
                    </a:solidFill>
                  </a:tcPr>
                </a:tc>
                <a:tc>
                  <a:txBody>
                    <a:bodyPr/>
                    <a:lstStyle/>
                    <a:p>
                      <a:pPr algn="ctr"/>
                      <a:r>
                        <a:rPr lang="en-US" dirty="0">
                          <a:solidFill>
                            <a:schemeClr val="tx1"/>
                          </a:solidFill>
                          <a:latin typeface="OpenDyslexicAlta" pitchFamily="2" charset="77"/>
                        </a:rPr>
                        <a:t>7,000</a:t>
                      </a:r>
                    </a:p>
                  </a:txBody>
                  <a:tcPr>
                    <a:solidFill>
                      <a:srgbClr val="FF3860"/>
                    </a:solidFill>
                  </a:tcPr>
                </a:tc>
                <a:tc>
                  <a:txBody>
                    <a:bodyPr/>
                    <a:lstStyle/>
                    <a:p>
                      <a:pPr algn="ctr"/>
                      <a:r>
                        <a:rPr lang="en-US" dirty="0">
                          <a:solidFill>
                            <a:schemeClr val="tx1"/>
                          </a:solidFill>
                          <a:latin typeface="OpenDyslexicAlta" pitchFamily="2" charset="77"/>
                        </a:rPr>
                        <a:t>8,000</a:t>
                      </a:r>
                    </a:p>
                  </a:txBody>
                  <a:tcPr>
                    <a:solidFill>
                      <a:srgbClr val="FF3860"/>
                    </a:solidFill>
                  </a:tcPr>
                </a:tc>
                <a:tc>
                  <a:txBody>
                    <a:bodyPr/>
                    <a:lstStyle/>
                    <a:p>
                      <a:pPr algn="ctr"/>
                      <a:r>
                        <a:rPr lang="en-US" dirty="0">
                          <a:solidFill>
                            <a:schemeClr val="tx1"/>
                          </a:solidFill>
                          <a:latin typeface="OpenDyslexicAlta" pitchFamily="2" charset="77"/>
                        </a:rPr>
                        <a:t>9,000</a:t>
                      </a:r>
                    </a:p>
                  </a:txBody>
                  <a:tcPr>
                    <a:solidFill>
                      <a:srgbClr val="FF3860"/>
                    </a:solidFill>
                  </a:tcPr>
                </a:tc>
                <a:extLst>
                  <a:ext uri="{0D108BD9-81ED-4DB2-BD59-A6C34878D82A}">
                    <a16:rowId xmlns:a16="http://schemas.microsoft.com/office/drawing/2014/main" xmlns="" val="72264370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latin typeface="OpenDyslexicAlta" pitchFamily="2" charset="77"/>
                        </a:rPr>
                        <a:t>100</a:t>
                      </a:r>
                    </a:p>
                  </a:txBody>
                  <a:tcPr>
                    <a:solidFill>
                      <a:srgbClr val="EB9E30"/>
                    </a:solidFill>
                  </a:tcPr>
                </a:tc>
                <a:tc>
                  <a:txBody>
                    <a:bodyPr/>
                    <a:lstStyle/>
                    <a:p>
                      <a:pPr algn="ctr"/>
                      <a:r>
                        <a:rPr lang="en-US" dirty="0">
                          <a:solidFill>
                            <a:schemeClr val="tx1"/>
                          </a:solidFill>
                          <a:latin typeface="OpenDyslexicAlta" pitchFamily="2" charset="77"/>
                        </a:rPr>
                        <a:t>200</a:t>
                      </a:r>
                    </a:p>
                  </a:txBody>
                  <a:tcPr>
                    <a:solidFill>
                      <a:srgbClr val="EB9E30"/>
                    </a:solidFill>
                  </a:tcPr>
                </a:tc>
                <a:tc>
                  <a:txBody>
                    <a:bodyPr/>
                    <a:lstStyle/>
                    <a:p>
                      <a:pPr algn="ctr"/>
                      <a:r>
                        <a:rPr lang="en-US" dirty="0">
                          <a:solidFill>
                            <a:schemeClr val="tx1"/>
                          </a:solidFill>
                          <a:latin typeface="OpenDyslexicAlta" pitchFamily="2" charset="77"/>
                        </a:rPr>
                        <a:t>300</a:t>
                      </a:r>
                    </a:p>
                  </a:txBody>
                  <a:tcPr>
                    <a:solidFill>
                      <a:srgbClr val="EB9E30"/>
                    </a:solidFill>
                  </a:tcPr>
                </a:tc>
                <a:tc>
                  <a:txBody>
                    <a:bodyPr/>
                    <a:lstStyle/>
                    <a:p>
                      <a:pPr algn="ctr"/>
                      <a:r>
                        <a:rPr lang="en-US" dirty="0">
                          <a:solidFill>
                            <a:schemeClr val="tx1"/>
                          </a:solidFill>
                          <a:latin typeface="OpenDyslexicAlta" pitchFamily="2" charset="77"/>
                        </a:rPr>
                        <a:t>400</a:t>
                      </a:r>
                    </a:p>
                  </a:txBody>
                  <a:tcPr>
                    <a:solidFill>
                      <a:srgbClr val="EB9E30"/>
                    </a:solidFill>
                  </a:tcPr>
                </a:tc>
                <a:tc>
                  <a:txBody>
                    <a:bodyPr/>
                    <a:lstStyle/>
                    <a:p>
                      <a:pPr algn="ctr"/>
                      <a:r>
                        <a:rPr lang="en-US" dirty="0">
                          <a:solidFill>
                            <a:schemeClr val="tx1"/>
                          </a:solidFill>
                          <a:latin typeface="OpenDyslexicAlta" pitchFamily="2" charset="77"/>
                        </a:rPr>
                        <a:t>500</a:t>
                      </a:r>
                    </a:p>
                  </a:txBody>
                  <a:tcPr>
                    <a:solidFill>
                      <a:srgbClr val="EB9E30"/>
                    </a:solidFill>
                  </a:tcPr>
                </a:tc>
                <a:tc>
                  <a:txBody>
                    <a:bodyPr/>
                    <a:lstStyle/>
                    <a:p>
                      <a:pPr algn="ctr"/>
                      <a:r>
                        <a:rPr lang="en-US" dirty="0">
                          <a:solidFill>
                            <a:schemeClr val="tx1"/>
                          </a:solidFill>
                          <a:latin typeface="OpenDyslexicAlta" pitchFamily="2" charset="77"/>
                        </a:rPr>
                        <a:t>600</a:t>
                      </a:r>
                    </a:p>
                  </a:txBody>
                  <a:tcPr>
                    <a:solidFill>
                      <a:srgbClr val="EB9E30"/>
                    </a:solidFill>
                  </a:tcPr>
                </a:tc>
                <a:tc>
                  <a:txBody>
                    <a:bodyPr/>
                    <a:lstStyle/>
                    <a:p>
                      <a:pPr algn="ctr"/>
                      <a:r>
                        <a:rPr lang="en-US" dirty="0">
                          <a:solidFill>
                            <a:schemeClr val="tx1"/>
                          </a:solidFill>
                          <a:latin typeface="OpenDyslexicAlta" pitchFamily="2" charset="77"/>
                        </a:rPr>
                        <a:t>700</a:t>
                      </a:r>
                    </a:p>
                  </a:txBody>
                  <a:tcPr>
                    <a:solidFill>
                      <a:srgbClr val="EB9E30"/>
                    </a:solidFill>
                  </a:tcPr>
                </a:tc>
                <a:tc>
                  <a:txBody>
                    <a:bodyPr/>
                    <a:lstStyle/>
                    <a:p>
                      <a:pPr algn="ctr"/>
                      <a:r>
                        <a:rPr lang="en-US" dirty="0">
                          <a:solidFill>
                            <a:schemeClr val="tx1"/>
                          </a:solidFill>
                          <a:latin typeface="OpenDyslexicAlta" pitchFamily="2" charset="77"/>
                        </a:rPr>
                        <a:t>800</a:t>
                      </a:r>
                    </a:p>
                  </a:txBody>
                  <a:tcPr>
                    <a:solidFill>
                      <a:srgbClr val="EB9E30"/>
                    </a:solidFill>
                  </a:tcPr>
                </a:tc>
                <a:tc>
                  <a:txBody>
                    <a:bodyPr/>
                    <a:lstStyle/>
                    <a:p>
                      <a:pPr algn="ctr"/>
                      <a:r>
                        <a:rPr lang="en-US" dirty="0">
                          <a:solidFill>
                            <a:schemeClr val="tx1"/>
                          </a:solidFill>
                          <a:latin typeface="OpenDyslexicAlta" pitchFamily="2" charset="77"/>
                        </a:rPr>
                        <a:t>900</a:t>
                      </a:r>
                    </a:p>
                  </a:txBody>
                  <a:tcPr>
                    <a:solidFill>
                      <a:srgbClr val="EB9E30"/>
                    </a:solidFill>
                  </a:tcPr>
                </a:tc>
                <a:extLst>
                  <a:ext uri="{0D108BD9-81ED-4DB2-BD59-A6C34878D82A}">
                    <a16:rowId xmlns:a16="http://schemas.microsoft.com/office/drawing/2014/main" xmlns="" val="4049328062"/>
                  </a:ext>
                </a:extLst>
              </a:tr>
              <a:tr h="370840">
                <a:tc>
                  <a:txBody>
                    <a:bodyPr/>
                    <a:lstStyle/>
                    <a:p>
                      <a:pPr algn="ctr"/>
                      <a:r>
                        <a:rPr lang="en-US" dirty="0">
                          <a:solidFill>
                            <a:schemeClr val="tx1"/>
                          </a:solidFill>
                          <a:latin typeface="OpenDyslexicAlta" pitchFamily="2" charset="77"/>
                        </a:rPr>
                        <a:t>10</a:t>
                      </a:r>
                    </a:p>
                  </a:txBody>
                  <a:tcPr>
                    <a:solidFill>
                      <a:srgbClr val="FFDD57"/>
                    </a:solidFill>
                  </a:tcPr>
                </a:tc>
                <a:tc>
                  <a:txBody>
                    <a:bodyPr/>
                    <a:lstStyle/>
                    <a:p>
                      <a:pPr algn="ctr"/>
                      <a:r>
                        <a:rPr lang="en-US" dirty="0">
                          <a:solidFill>
                            <a:schemeClr val="tx1"/>
                          </a:solidFill>
                          <a:latin typeface="OpenDyslexicAlta" pitchFamily="2" charset="77"/>
                        </a:rPr>
                        <a:t>20</a:t>
                      </a:r>
                    </a:p>
                  </a:txBody>
                  <a:tcPr>
                    <a:solidFill>
                      <a:srgbClr val="FFDD57"/>
                    </a:solidFill>
                  </a:tcPr>
                </a:tc>
                <a:tc>
                  <a:txBody>
                    <a:bodyPr/>
                    <a:lstStyle/>
                    <a:p>
                      <a:pPr algn="ctr"/>
                      <a:r>
                        <a:rPr lang="en-US" dirty="0">
                          <a:solidFill>
                            <a:schemeClr val="tx1"/>
                          </a:solidFill>
                          <a:latin typeface="OpenDyslexicAlta" pitchFamily="2" charset="77"/>
                        </a:rPr>
                        <a:t>30</a:t>
                      </a:r>
                    </a:p>
                  </a:txBody>
                  <a:tcPr>
                    <a:solidFill>
                      <a:srgbClr val="FFDD57"/>
                    </a:solidFill>
                  </a:tcPr>
                </a:tc>
                <a:tc>
                  <a:txBody>
                    <a:bodyPr/>
                    <a:lstStyle/>
                    <a:p>
                      <a:pPr algn="ctr"/>
                      <a:r>
                        <a:rPr lang="en-US" dirty="0">
                          <a:solidFill>
                            <a:schemeClr val="tx1"/>
                          </a:solidFill>
                          <a:latin typeface="OpenDyslexicAlta" pitchFamily="2" charset="77"/>
                        </a:rPr>
                        <a:t>40</a:t>
                      </a:r>
                    </a:p>
                  </a:txBody>
                  <a:tcPr>
                    <a:solidFill>
                      <a:srgbClr val="FFDD57"/>
                    </a:solidFill>
                  </a:tcPr>
                </a:tc>
                <a:tc>
                  <a:txBody>
                    <a:bodyPr/>
                    <a:lstStyle/>
                    <a:p>
                      <a:pPr algn="ctr"/>
                      <a:r>
                        <a:rPr lang="en-US" dirty="0">
                          <a:solidFill>
                            <a:schemeClr val="tx1"/>
                          </a:solidFill>
                          <a:latin typeface="OpenDyslexicAlta" pitchFamily="2" charset="77"/>
                        </a:rPr>
                        <a:t>50</a:t>
                      </a:r>
                    </a:p>
                  </a:txBody>
                  <a:tcPr>
                    <a:solidFill>
                      <a:srgbClr val="FFDD57"/>
                    </a:solidFill>
                  </a:tcPr>
                </a:tc>
                <a:tc>
                  <a:txBody>
                    <a:bodyPr/>
                    <a:lstStyle/>
                    <a:p>
                      <a:pPr algn="ctr"/>
                      <a:r>
                        <a:rPr lang="en-US" dirty="0">
                          <a:solidFill>
                            <a:schemeClr val="tx1"/>
                          </a:solidFill>
                          <a:latin typeface="OpenDyslexicAlta" pitchFamily="2" charset="77"/>
                        </a:rPr>
                        <a:t>60</a:t>
                      </a:r>
                    </a:p>
                  </a:txBody>
                  <a:tcPr>
                    <a:solidFill>
                      <a:srgbClr val="FFDD57"/>
                    </a:solidFill>
                  </a:tcPr>
                </a:tc>
                <a:tc>
                  <a:txBody>
                    <a:bodyPr/>
                    <a:lstStyle/>
                    <a:p>
                      <a:pPr algn="ctr"/>
                      <a:r>
                        <a:rPr lang="en-US" dirty="0">
                          <a:solidFill>
                            <a:schemeClr val="tx1"/>
                          </a:solidFill>
                          <a:latin typeface="OpenDyslexicAlta" pitchFamily="2" charset="77"/>
                        </a:rPr>
                        <a:t>70</a:t>
                      </a:r>
                    </a:p>
                  </a:txBody>
                  <a:tcPr>
                    <a:solidFill>
                      <a:srgbClr val="FFDD57"/>
                    </a:solidFill>
                  </a:tcPr>
                </a:tc>
                <a:tc>
                  <a:txBody>
                    <a:bodyPr/>
                    <a:lstStyle/>
                    <a:p>
                      <a:pPr algn="ctr"/>
                      <a:r>
                        <a:rPr lang="en-US" dirty="0">
                          <a:solidFill>
                            <a:schemeClr val="tx1"/>
                          </a:solidFill>
                          <a:latin typeface="OpenDyslexicAlta" pitchFamily="2" charset="77"/>
                        </a:rPr>
                        <a:t>80</a:t>
                      </a:r>
                    </a:p>
                  </a:txBody>
                  <a:tcPr>
                    <a:solidFill>
                      <a:srgbClr val="FFDD57"/>
                    </a:solidFill>
                  </a:tcPr>
                </a:tc>
                <a:tc>
                  <a:txBody>
                    <a:bodyPr/>
                    <a:lstStyle/>
                    <a:p>
                      <a:pPr algn="ctr"/>
                      <a:r>
                        <a:rPr lang="en-US" dirty="0">
                          <a:solidFill>
                            <a:schemeClr val="tx1"/>
                          </a:solidFill>
                          <a:latin typeface="OpenDyslexicAlta" pitchFamily="2" charset="77"/>
                        </a:rPr>
                        <a:t>90</a:t>
                      </a:r>
                    </a:p>
                  </a:txBody>
                  <a:tcPr>
                    <a:solidFill>
                      <a:srgbClr val="FFDD57"/>
                    </a:solidFill>
                  </a:tcPr>
                </a:tc>
                <a:extLst>
                  <a:ext uri="{0D108BD9-81ED-4DB2-BD59-A6C34878D82A}">
                    <a16:rowId xmlns:a16="http://schemas.microsoft.com/office/drawing/2014/main" xmlns="" val="3289776161"/>
                  </a:ext>
                </a:extLst>
              </a:tr>
              <a:tr h="370840">
                <a:tc>
                  <a:txBody>
                    <a:bodyPr/>
                    <a:lstStyle/>
                    <a:p>
                      <a:pPr algn="ctr"/>
                      <a:r>
                        <a:rPr lang="en-US" dirty="0">
                          <a:solidFill>
                            <a:schemeClr val="tx1"/>
                          </a:solidFill>
                          <a:latin typeface="OpenDyslexicAlta" pitchFamily="2" charset="77"/>
                        </a:rPr>
                        <a:t>1</a:t>
                      </a:r>
                    </a:p>
                  </a:txBody>
                  <a:tcPr>
                    <a:solidFill>
                      <a:srgbClr val="23D160"/>
                    </a:solidFill>
                  </a:tcPr>
                </a:tc>
                <a:tc>
                  <a:txBody>
                    <a:bodyPr/>
                    <a:lstStyle/>
                    <a:p>
                      <a:pPr algn="ctr"/>
                      <a:r>
                        <a:rPr lang="en-US" dirty="0">
                          <a:solidFill>
                            <a:schemeClr val="tx1"/>
                          </a:solidFill>
                          <a:latin typeface="OpenDyslexicAlta" pitchFamily="2" charset="77"/>
                        </a:rPr>
                        <a:t>2</a:t>
                      </a:r>
                    </a:p>
                  </a:txBody>
                  <a:tcPr>
                    <a:solidFill>
                      <a:srgbClr val="23D160"/>
                    </a:solidFill>
                  </a:tcPr>
                </a:tc>
                <a:tc>
                  <a:txBody>
                    <a:bodyPr/>
                    <a:lstStyle/>
                    <a:p>
                      <a:pPr algn="ctr"/>
                      <a:r>
                        <a:rPr lang="en-US" dirty="0">
                          <a:solidFill>
                            <a:schemeClr val="tx1"/>
                          </a:solidFill>
                          <a:latin typeface="OpenDyslexicAlta" pitchFamily="2" charset="77"/>
                        </a:rPr>
                        <a:t>3</a:t>
                      </a:r>
                    </a:p>
                  </a:txBody>
                  <a:tcPr>
                    <a:solidFill>
                      <a:srgbClr val="23D160"/>
                    </a:solidFill>
                  </a:tcPr>
                </a:tc>
                <a:tc>
                  <a:txBody>
                    <a:bodyPr/>
                    <a:lstStyle/>
                    <a:p>
                      <a:pPr algn="ctr"/>
                      <a:r>
                        <a:rPr lang="en-US" dirty="0">
                          <a:solidFill>
                            <a:schemeClr val="tx1"/>
                          </a:solidFill>
                          <a:latin typeface="OpenDyslexicAlta" pitchFamily="2" charset="77"/>
                        </a:rPr>
                        <a:t>4</a:t>
                      </a:r>
                    </a:p>
                  </a:txBody>
                  <a:tcPr>
                    <a:solidFill>
                      <a:srgbClr val="23D160"/>
                    </a:solidFill>
                  </a:tcPr>
                </a:tc>
                <a:tc>
                  <a:txBody>
                    <a:bodyPr/>
                    <a:lstStyle/>
                    <a:p>
                      <a:pPr algn="ctr"/>
                      <a:r>
                        <a:rPr lang="en-US" dirty="0">
                          <a:solidFill>
                            <a:schemeClr val="tx1"/>
                          </a:solidFill>
                          <a:latin typeface="OpenDyslexicAlta" pitchFamily="2" charset="77"/>
                        </a:rPr>
                        <a:t>5</a:t>
                      </a:r>
                    </a:p>
                  </a:txBody>
                  <a:tcPr>
                    <a:solidFill>
                      <a:srgbClr val="23D160"/>
                    </a:solidFill>
                  </a:tcPr>
                </a:tc>
                <a:tc>
                  <a:txBody>
                    <a:bodyPr/>
                    <a:lstStyle/>
                    <a:p>
                      <a:pPr algn="ctr"/>
                      <a:r>
                        <a:rPr lang="en-US" dirty="0">
                          <a:solidFill>
                            <a:schemeClr val="tx1"/>
                          </a:solidFill>
                          <a:latin typeface="OpenDyslexicAlta" pitchFamily="2" charset="77"/>
                        </a:rPr>
                        <a:t>6</a:t>
                      </a:r>
                    </a:p>
                  </a:txBody>
                  <a:tcPr>
                    <a:solidFill>
                      <a:srgbClr val="23D160"/>
                    </a:solidFill>
                  </a:tcPr>
                </a:tc>
                <a:tc>
                  <a:txBody>
                    <a:bodyPr/>
                    <a:lstStyle/>
                    <a:p>
                      <a:pPr algn="ctr"/>
                      <a:r>
                        <a:rPr lang="en-US" dirty="0">
                          <a:solidFill>
                            <a:schemeClr val="tx1"/>
                          </a:solidFill>
                          <a:latin typeface="OpenDyslexicAlta" pitchFamily="2" charset="77"/>
                        </a:rPr>
                        <a:t>7</a:t>
                      </a:r>
                    </a:p>
                  </a:txBody>
                  <a:tcPr>
                    <a:solidFill>
                      <a:srgbClr val="23D160"/>
                    </a:solidFill>
                  </a:tcPr>
                </a:tc>
                <a:tc>
                  <a:txBody>
                    <a:bodyPr/>
                    <a:lstStyle/>
                    <a:p>
                      <a:pPr algn="ctr"/>
                      <a:r>
                        <a:rPr lang="en-US" dirty="0">
                          <a:solidFill>
                            <a:schemeClr val="tx1"/>
                          </a:solidFill>
                          <a:latin typeface="OpenDyslexicAlta" pitchFamily="2" charset="77"/>
                        </a:rPr>
                        <a:t>8</a:t>
                      </a:r>
                    </a:p>
                  </a:txBody>
                  <a:tcPr>
                    <a:solidFill>
                      <a:srgbClr val="23D160"/>
                    </a:solidFill>
                  </a:tcPr>
                </a:tc>
                <a:tc>
                  <a:txBody>
                    <a:bodyPr/>
                    <a:lstStyle/>
                    <a:p>
                      <a:pPr algn="ctr"/>
                      <a:r>
                        <a:rPr lang="en-US" dirty="0">
                          <a:solidFill>
                            <a:schemeClr val="tx1"/>
                          </a:solidFill>
                          <a:latin typeface="OpenDyslexicAlta" pitchFamily="2" charset="77"/>
                        </a:rPr>
                        <a:t>9</a:t>
                      </a:r>
                    </a:p>
                  </a:txBody>
                  <a:tcPr>
                    <a:solidFill>
                      <a:srgbClr val="23D160"/>
                    </a:solidFill>
                  </a:tcPr>
                </a:tc>
                <a:extLst>
                  <a:ext uri="{0D108BD9-81ED-4DB2-BD59-A6C34878D82A}">
                    <a16:rowId xmlns:a16="http://schemas.microsoft.com/office/drawing/2014/main" xmlns="" val="1243307584"/>
                  </a:ext>
                </a:extLst>
              </a:tr>
              <a:tr h="370840">
                <a:tc>
                  <a:txBody>
                    <a:bodyPr/>
                    <a:lstStyle/>
                    <a:p>
                      <a:pPr algn="ctr"/>
                      <a:r>
                        <a:rPr lang="en-US" dirty="0">
                          <a:solidFill>
                            <a:schemeClr val="tx1"/>
                          </a:solidFill>
                          <a:latin typeface="OpenDyslexicAlta" pitchFamily="2" charset="77"/>
                        </a:rPr>
                        <a:t>0.1</a:t>
                      </a:r>
                    </a:p>
                  </a:txBody>
                  <a:tcPr>
                    <a:solidFill>
                      <a:srgbClr val="3273DC"/>
                    </a:solidFill>
                  </a:tcPr>
                </a:tc>
                <a:tc>
                  <a:txBody>
                    <a:bodyPr/>
                    <a:lstStyle/>
                    <a:p>
                      <a:pPr algn="ctr"/>
                      <a:r>
                        <a:rPr lang="en-US" dirty="0">
                          <a:solidFill>
                            <a:schemeClr val="tx1"/>
                          </a:solidFill>
                          <a:latin typeface="OpenDyslexicAlta" pitchFamily="2" charset="77"/>
                        </a:rPr>
                        <a:t>0.2</a:t>
                      </a:r>
                    </a:p>
                  </a:txBody>
                  <a:tcPr>
                    <a:solidFill>
                      <a:srgbClr val="3273DC"/>
                    </a:solidFill>
                  </a:tcPr>
                </a:tc>
                <a:tc>
                  <a:txBody>
                    <a:bodyPr/>
                    <a:lstStyle/>
                    <a:p>
                      <a:pPr algn="ctr"/>
                      <a:r>
                        <a:rPr lang="en-US" dirty="0">
                          <a:solidFill>
                            <a:schemeClr val="tx1"/>
                          </a:solidFill>
                          <a:latin typeface="OpenDyslexicAlta" pitchFamily="2" charset="77"/>
                        </a:rPr>
                        <a:t>0.3</a:t>
                      </a:r>
                    </a:p>
                  </a:txBody>
                  <a:tcPr>
                    <a:solidFill>
                      <a:srgbClr val="3273DC"/>
                    </a:solidFill>
                  </a:tcPr>
                </a:tc>
                <a:tc>
                  <a:txBody>
                    <a:bodyPr/>
                    <a:lstStyle/>
                    <a:p>
                      <a:pPr algn="ctr"/>
                      <a:r>
                        <a:rPr lang="en-US" dirty="0">
                          <a:solidFill>
                            <a:schemeClr val="tx1"/>
                          </a:solidFill>
                          <a:latin typeface="OpenDyslexicAlta" pitchFamily="2" charset="77"/>
                        </a:rPr>
                        <a:t>0.4</a:t>
                      </a:r>
                    </a:p>
                  </a:txBody>
                  <a:tcPr>
                    <a:solidFill>
                      <a:srgbClr val="3273DC"/>
                    </a:solidFill>
                  </a:tcPr>
                </a:tc>
                <a:tc>
                  <a:txBody>
                    <a:bodyPr/>
                    <a:lstStyle/>
                    <a:p>
                      <a:pPr algn="ctr"/>
                      <a:r>
                        <a:rPr lang="en-US" dirty="0">
                          <a:solidFill>
                            <a:schemeClr val="tx1"/>
                          </a:solidFill>
                          <a:latin typeface="OpenDyslexicAlta" pitchFamily="2" charset="77"/>
                        </a:rPr>
                        <a:t>0.5</a:t>
                      </a:r>
                    </a:p>
                  </a:txBody>
                  <a:tcPr>
                    <a:solidFill>
                      <a:srgbClr val="3273DC"/>
                    </a:solidFill>
                  </a:tcPr>
                </a:tc>
                <a:tc>
                  <a:txBody>
                    <a:bodyPr/>
                    <a:lstStyle/>
                    <a:p>
                      <a:pPr algn="ctr"/>
                      <a:r>
                        <a:rPr lang="en-US" dirty="0">
                          <a:solidFill>
                            <a:schemeClr val="tx1"/>
                          </a:solidFill>
                          <a:latin typeface="OpenDyslexicAlta" pitchFamily="2" charset="77"/>
                        </a:rPr>
                        <a:t>0.6</a:t>
                      </a:r>
                    </a:p>
                  </a:txBody>
                  <a:tcPr>
                    <a:solidFill>
                      <a:srgbClr val="3273DC"/>
                    </a:solidFill>
                  </a:tcPr>
                </a:tc>
                <a:tc>
                  <a:txBody>
                    <a:bodyPr/>
                    <a:lstStyle/>
                    <a:p>
                      <a:pPr algn="ctr"/>
                      <a:r>
                        <a:rPr lang="en-US" dirty="0">
                          <a:solidFill>
                            <a:schemeClr val="tx1"/>
                          </a:solidFill>
                          <a:latin typeface="OpenDyslexicAlta" pitchFamily="2" charset="77"/>
                        </a:rPr>
                        <a:t>0.7</a:t>
                      </a:r>
                    </a:p>
                  </a:txBody>
                  <a:tcPr>
                    <a:solidFill>
                      <a:srgbClr val="3273DC"/>
                    </a:solidFill>
                  </a:tcPr>
                </a:tc>
                <a:tc>
                  <a:txBody>
                    <a:bodyPr/>
                    <a:lstStyle/>
                    <a:p>
                      <a:pPr algn="ctr"/>
                      <a:r>
                        <a:rPr lang="en-US" dirty="0">
                          <a:solidFill>
                            <a:schemeClr val="tx1"/>
                          </a:solidFill>
                          <a:latin typeface="OpenDyslexicAlta" pitchFamily="2" charset="77"/>
                        </a:rPr>
                        <a:t>0.8</a:t>
                      </a:r>
                    </a:p>
                  </a:txBody>
                  <a:tcPr>
                    <a:solidFill>
                      <a:srgbClr val="3273DC"/>
                    </a:solidFill>
                  </a:tcPr>
                </a:tc>
                <a:tc>
                  <a:txBody>
                    <a:bodyPr/>
                    <a:lstStyle/>
                    <a:p>
                      <a:pPr algn="ctr"/>
                      <a:r>
                        <a:rPr lang="en-US" dirty="0">
                          <a:solidFill>
                            <a:schemeClr val="tx1"/>
                          </a:solidFill>
                          <a:latin typeface="OpenDyslexicAlta" pitchFamily="2" charset="77"/>
                        </a:rPr>
                        <a:t>0.9</a:t>
                      </a:r>
                    </a:p>
                  </a:txBody>
                  <a:tcPr>
                    <a:solidFill>
                      <a:srgbClr val="3273DC"/>
                    </a:solidFill>
                  </a:tcPr>
                </a:tc>
                <a:extLst>
                  <a:ext uri="{0D108BD9-81ED-4DB2-BD59-A6C34878D82A}">
                    <a16:rowId xmlns:a16="http://schemas.microsoft.com/office/drawing/2014/main" xmlns="" val="2926496939"/>
                  </a:ext>
                </a:extLst>
              </a:tr>
              <a:tr h="370840">
                <a:tc>
                  <a:txBody>
                    <a:bodyPr/>
                    <a:lstStyle/>
                    <a:p>
                      <a:pPr algn="ctr"/>
                      <a:r>
                        <a:rPr lang="en-US" dirty="0">
                          <a:solidFill>
                            <a:schemeClr val="tx1"/>
                          </a:solidFill>
                          <a:latin typeface="OpenDyslexicAlta" pitchFamily="2" charset="77"/>
                        </a:rPr>
                        <a:t>0.01</a:t>
                      </a:r>
                    </a:p>
                  </a:txBody>
                  <a:tcPr>
                    <a:solidFill>
                      <a:srgbClr val="7957D5"/>
                    </a:solidFill>
                  </a:tcPr>
                </a:tc>
                <a:tc>
                  <a:txBody>
                    <a:bodyPr/>
                    <a:lstStyle/>
                    <a:p>
                      <a:pPr algn="ctr"/>
                      <a:r>
                        <a:rPr lang="en-US" dirty="0">
                          <a:solidFill>
                            <a:schemeClr val="tx1"/>
                          </a:solidFill>
                          <a:latin typeface="OpenDyslexicAlta" pitchFamily="2" charset="77"/>
                        </a:rPr>
                        <a:t>0.02</a:t>
                      </a:r>
                    </a:p>
                  </a:txBody>
                  <a:tcPr>
                    <a:solidFill>
                      <a:srgbClr val="7957D5"/>
                    </a:solidFill>
                  </a:tcPr>
                </a:tc>
                <a:tc>
                  <a:txBody>
                    <a:bodyPr/>
                    <a:lstStyle/>
                    <a:p>
                      <a:pPr algn="ctr"/>
                      <a:r>
                        <a:rPr lang="en-US" dirty="0">
                          <a:solidFill>
                            <a:schemeClr val="tx1"/>
                          </a:solidFill>
                          <a:latin typeface="OpenDyslexicAlta" pitchFamily="2" charset="77"/>
                        </a:rPr>
                        <a:t>0.03</a:t>
                      </a:r>
                    </a:p>
                  </a:txBody>
                  <a:tcPr>
                    <a:solidFill>
                      <a:srgbClr val="7957D5"/>
                    </a:solidFill>
                  </a:tcPr>
                </a:tc>
                <a:tc>
                  <a:txBody>
                    <a:bodyPr/>
                    <a:lstStyle/>
                    <a:p>
                      <a:pPr algn="ctr"/>
                      <a:r>
                        <a:rPr lang="en-US" dirty="0">
                          <a:solidFill>
                            <a:schemeClr val="tx1"/>
                          </a:solidFill>
                          <a:latin typeface="OpenDyslexicAlta" pitchFamily="2" charset="77"/>
                        </a:rPr>
                        <a:t>0.04</a:t>
                      </a:r>
                    </a:p>
                  </a:txBody>
                  <a:tcPr>
                    <a:solidFill>
                      <a:srgbClr val="7957D5"/>
                    </a:solidFill>
                  </a:tcPr>
                </a:tc>
                <a:tc>
                  <a:txBody>
                    <a:bodyPr/>
                    <a:lstStyle/>
                    <a:p>
                      <a:pPr algn="ctr"/>
                      <a:r>
                        <a:rPr lang="en-US" dirty="0">
                          <a:solidFill>
                            <a:schemeClr val="tx1"/>
                          </a:solidFill>
                          <a:latin typeface="OpenDyslexicAlta" pitchFamily="2" charset="77"/>
                        </a:rPr>
                        <a:t>0.05</a:t>
                      </a:r>
                    </a:p>
                  </a:txBody>
                  <a:tcPr>
                    <a:solidFill>
                      <a:srgbClr val="7957D5"/>
                    </a:solidFill>
                  </a:tcPr>
                </a:tc>
                <a:tc>
                  <a:txBody>
                    <a:bodyPr/>
                    <a:lstStyle/>
                    <a:p>
                      <a:pPr algn="ctr"/>
                      <a:r>
                        <a:rPr lang="en-US" dirty="0">
                          <a:solidFill>
                            <a:schemeClr val="tx1"/>
                          </a:solidFill>
                          <a:latin typeface="OpenDyslexicAlta" pitchFamily="2" charset="77"/>
                        </a:rPr>
                        <a:t>0.06</a:t>
                      </a:r>
                    </a:p>
                  </a:txBody>
                  <a:tcPr>
                    <a:solidFill>
                      <a:srgbClr val="7957D5"/>
                    </a:solidFill>
                  </a:tcPr>
                </a:tc>
                <a:tc>
                  <a:txBody>
                    <a:bodyPr/>
                    <a:lstStyle/>
                    <a:p>
                      <a:pPr algn="ctr"/>
                      <a:r>
                        <a:rPr lang="en-US" dirty="0">
                          <a:solidFill>
                            <a:schemeClr val="tx1"/>
                          </a:solidFill>
                          <a:latin typeface="OpenDyslexicAlta" pitchFamily="2" charset="77"/>
                        </a:rPr>
                        <a:t>0.07</a:t>
                      </a:r>
                    </a:p>
                  </a:txBody>
                  <a:tcPr>
                    <a:solidFill>
                      <a:srgbClr val="7957D5"/>
                    </a:solidFill>
                  </a:tcPr>
                </a:tc>
                <a:tc>
                  <a:txBody>
                    <a:bodyPr/>
                    <a:lstStyle/>
                    <a:p>
                      <a:pPr algn="ctr"/>
                      <a:r>
                        <a:rPr lang="en-US" dirty="0">
                          <a:solidFill>
                            <a:schemeClr val="tx1"/>
                          </a:solidFill>
                          <a:latin typeface="OpenDyslexicAlta" pitchFamily="2" charset="77"/>
                        </a:rPr>
                        <a:t>0.08</a:t>
                      </a:r>
                    </a:p>
                  </a:txBody>
                  <a:tcPr>
                    <a:solidFill>
                      <a:srgbClr val="7957D5"/>
                    </a:solidFill>
                  </a:tcPr>
                </a:tc>
                <a:tc>
                  <a:txBody>
                    <a:bodyPr/>
                    <a:lstStyle/>
                    <a:p>
                      <a:pPr algn="ctr"/>
                      <a:r>
                        <a:rPr lang="en-US" dirty="0">
                          <a:solidFill>
                            <a:schemeClr val="tx1"/>
                          </a:solidFill>
                          <a:latin typeface="OpenDyslexicAlta" pitchFamily="2" charset="77"/>
                        </a:rPr>
                        <a:t>0.09</a:t>
                      </a:r>
                    </a:p>
                  </a:txBody>
                  <a:tcPr>
                    <a:solidFill>
                      <a:srgbClr val="7957D5"/>
                    </a:solidFill>
                  </a:tcPr>
                </a:tc>
                <a:extLst>
                  <a:ext uri="{0D108BD9-81ED-4DB2-BD59-A6C34878D82A}">
                    <a16:rowId xmlns:a16="http://schemas.microsoft.com/office/drawing/2014/main" xmlns="" val="381410945"/>
                  </a:ext>
                </a:extLst>
              </a:tr>
              <a:tr h="370840">
                <a:tc>
                  <a:txBody>
                    <a:bodyPr/>
                    <a:lstStyle/>
                    <a:p>
                      <a:pPr algn="ctr"/>
                      <a:r>
                        <a:rPr lang="en-US" dirty="0">
                          <a:solidFill>
                            <a:schemeClr val="tx1"/>
                          </a:solidFill>
                          <a:latin typeface="OpenDyslexicAlta" pitchFamily="2" charset="77"/>
                        </a:rPr>
                        <a:t>0.001</a:t>
                      </a:r>
                    </a:p>
                  </a:txBody>
                  <a:tcPr>
                    <a:solidFill>
                      <a:srgbClr val="F337C7"/>
                    </a:solidFill>
                  </a:tcPr>
                </a:tc>
                <a:tc>
                  <a:txBody>
                    <a:bodyPr/>
                    <a:lstStyle/>
                    <a:p>
                      <a:pPr algn="ctr"/>
                      <a:r>
                        <a:rPr lang="en-US" dirty="0">
                          <a:solidFill>
                            <a:schemeClr val="tx1"/>
                          </a:solidFill>
                          <a:latin typeface="OpenDyslexicAlta" pitchFamily="2" charset="77"/>
                        </a:rPr>
                        <a:t>0.002</a:t>
                      </a:r>
                    </a:p>
                  </a:txBody>
                  <a:tcPr>
                    <a:solidFill>
                      <a:srgbClr val="F337C7"/>
                    </a:solidFill>
                  </a:tcPr>
                </a:tc>
                <a:tc>
                  <a:txBody>
                    <a:bodyPr/>
                    <a:lstStyle/>
                    <a:p>
                      <a:pPr algn="ctr"/>
                      <a:r>
                        <a:rPr lang="en-US" dirty="0">
                          <a:solidFill>
                            <a:schemeClr val="tx1"/>
                          </a:solidFill>
                          <a:latin typeface="OpenDyslexicAlta" pitchFamily="2" charset="77"/>
                        </a:rPr>
                        <a:t>0.003</a:t>
                      </a:r>
                    </a:p>
                  </a:txBody>
                  <a:tcPr>
                    <a:solidFill>
                      <a:srgbClr val="F337C7"/>
                    </a:solidFill>
                  </a:tcPr>
                </a:tc>
                <a:tc>
                  <a:txBody>
                    <a:bodyPr/>
                    <a:lstStyle/>
                    <a:p>
                      <a:pPr algn="ctr"/>
                      <a:r>
                        <a:rPr lang="en-US" dirty="0">
                          <a:solidFill>
                            <a:schemeClr val="tx1"/>
                          </a:solidFill>
                          <a:latin typeface="OpenDyslexicAlta" pitchFamily="2" charset="77"/>
                        </a:rPr>
                        <a:t>0.004</a:t>
                      </a:r>
                    </a:p>
                  </a:txBody>
                  <a:tcPr>
                    <a:solidFill>
                      <a:srgbClr val="F337C7"/>
                    </a:solidFill>
                  </a:tcPr>
                </a:tc>
                <a:tc>
                  <a:txBody>
                    <a:bodyPr/>
                    <a:lstStyle/>
                    <a:p>
                      <a:pPr algn="ctr"/>
                      <a:r>
                        <a:rPr lang="en-US" dirty="0">
                          <a:solidFill>
                            <a:schemeClr val="tx1"/>
                          </a:solidFill>
                          <a:latin typeface="OpenDyslexicAlta" pitchFamily="2" charset="77"/>
                        </a:rPr>
                        <a:t>0.005</a:t>
                      </a:r>
                    </a:p>
                  </a:txBody>
                  <a:tcPr>
                    <a:solidFill>
                      <a:srgbClr val="F337C7"/>
                    </a:solidFill>
                  </a:tcPr>
                </a:tc>
                <a:tc>
                  <a:txBody>
                    <a:bodyPr/>
                    <a:lstStyle/>
                    <a:p>
                      <a:pPr algn="ctr"/>
                      <a:r>
                        <a:rPr lang="en-US" dirty="0">
                          <a:solidFill>
                            <a:schemeClr val="tx1"/>
                          </a:solidFill>
                          <a:latin typeface="OpenDyslexicAlta" pitchFamily="2" charset="77"/>
                        </a:rPr>
                        <a:t>0.006</a:t>
                      </a:r>
                    </a:p>
                  </a:txBody>
                  <a:tcPr>
                    <a:solidFill>
                      <a:srgbClr val="F337C7"/>
                    </a:solidFill>
                  </a:tcPr>
                </a:tc>
                <a:tc>
                  <a:txBody>
                    <a:bodyPr/>
                    <a:lstStyle/>
                    <a:p>
                      <a:pPr algn="ctr"/>
                      <a:r>
                        <a:rPr lang="en-US" dirty="0">
                          <a:solidFill>
                            <a:schemeClr val="tx1"/>
                          </a:solidFill>
                          <a:latin typeface="OpenDyslexicAlta" pitchFamily="2" charset="77"/>
                        </a:rPr>
                        <a:t>0.007</a:t>
                      </a:r>
                    </a:p>
                  </a:txBody>
                  <a:tcPr>
                    <a:solidFill>
                      <a:srgbClr val="F337C7"/>
                    </a:solidFill>
                  </a:tcPr>
                </a:tc>
                <a:tc>
                  <a:txBody>
                    <a:bodyPr/>
                    <a:lstStyle/>
                    <a:p>
                      <a:pPr algn="ctr"/>
                      <a:r>
                        <a:rPr lang="en-US" dirty="0">
                          <a:solidFill>
                            <a:schemeClr val="tx1"/>
                          </a:solidFill>
                          <a:latin typeface="OpenDyslexicAlta" pitchFamily="2" charset="77"/>
                        </a:rPr>
                        <a:t>0.008</a:t>
                      </a:r>
                    </a:p>
                  </a:txBody>
                  <a:tcPr>
                    <a:solidFill>
                      <a:srgbClr val="F337C7"/>
                    </a:solidFill>
                  </a:tcPr>
                </a:tc>
                <a:tc>
                  <a:txBody>
                    <a:bodyPr/>
                    <a:lstStyle/>
                    <a:p>
                      <a:pPr algn="ctr"/>
                      <a:r>
                        <a:rPr lang="en-US" dirty="0">
                          <a:solidFill>
                            <a:schemeClr val="tx1"/>
                          </a:solidFill>
                          <a:latin typeface="OpenDyslexicAlta" pitchFamily="2" charset="77"/>
                        </a:rPr>
                        <a:t>0.009</a:t>
                      </a:r>
                    </a:p>
                  </a:txBody>
                  <a:tcPr>
                    <a:solidFill>
                      <a:srgbClr val="F337C7"/>
                    </a:solidFill>
                  </a:tcPr>
                </a:tc>
                <a:extLst>
                  <a:ext uri="{0D108BD9-81ED-4DB2-BD59-A6C34878D82A}">
                    <a16:rowId xmlns:a16="http://schemas.microsoft.com/office/drawing/2014/main" xmlns="" val="1778840189"/>
                  </a:ext>
                </a:extLst>
              </a:tr>
            </a:tbl>
          </a:graphicData>
        </a:graphic>
      </p:graphicFrame>
      <p:pic>
        <p:nvPicPr>
          <p:cNvPr id="6" name="Picture 5">
            <a:extLst>
              <a:ext uri="{FF2B5EF4-FFF2-40B4-BE49-F238E27FC236}">
                <a16:creationId xmlns:a16="http://schemas.microsoft.com/office/drawing/2014/main" xmlns="" id="{E0DD36EF-6A9B-1D49-91ED-3245D1D3C52F}"/>
              </a:ext>
            </a:extLst>
          </p:cNvPr>
          <p:cNvPicPr>
            <a:picLocks noChangeAspect="1"/>
          </p:cNvPicPr>
          <p:nvPr/>
        </p:nvPicPr>
        <p:blipFill>
          <a:blip r:embed="rId3"/>
          <a:stretch>
            <a:fillRect/>
          </a:stretch>
        </p:blipFill>
        <p:spPr>
          <a:xfrm>
            <a:off x="7017754" y="5092749"/>
            <a:ext cx="534514" cy="544133"/>
          </a:xfrm>
          <a:prstGeom prst="rect">
            <a:avLst/>
          </a:prstGeom>
        </p:spPr>
      </p:pic>
      <p:pic>
        <p:nvPicPr>
          <p:cNvPr id="7" name="Picture 6">
            <a:extLst>
              <a:ext uri="{FF2B5EF4-FFF2-40B4-BE49-F238E27FC236}">
                <a16:creationId xmlns:a16="http://schemas.microsoft.com/office/drawing/2014/main" xmlns="" id="{97FF38E6-34A2-1846-8436-B4628417835D}"/>
              </a:ext>
            </a:extLst>
          </p:cNvPr>
          <p:cNvPicPr>
            <a:picLocks noChangeAspect="1"/>
          </p:cNvPicPr>
          <p:nvPr/>
        </p:nvPicPr>
        <p:blipFill>
          <a:blip r:embed="rId3"/>
          <a:stretch>
            <a:fillRect/>
          </a:stretch>
        </p:blipFill>
        <p:spPr>
          <a:xfrm>
            <a:off x="3501997" y="5400920"/>
            <a:ext cx="534514" cy="544133"/>
          </a:xfrm>
          <a:prstGeom prst="rect">
            <a:avLst/>
          </a:prstGeom>
        </p:spPr>
      </p:pic>
      <p:pic>
        <p:nvPicPr>
          <p:cNvPr id="9" name="Picture 8">
            <a:extLst>
              <a:ext uri="{FF2B5EF4-FFF2-40B4-BE49-F238E27FC236}">
                <a16:creationId xmlns:a16="http://schemas.microsoft.com/office/drawing/2014/main" xmlns="" id="{2CC70254-C393-7349-A0DB-F1B53F1CF4A8}"/>
              </a:ext>
            </a:extLst>
          </p:cNvPr>
          <p:cNvPicPr>
            <a:picLocks noChangeAspect="1"/>
          </p:cNvPicPr>
          <p:nvPr/>
        </p:nvPicPr>
        <p:blipFill>
          <a:blip r:embed="rId3"/>
          <a:stretch>
            <a:fillRect/>
          </a:stretch>
        </p:blipFill>
        <p:spPr>
          <a:xfrm>
            <a:off x="10522954" y="5765245"/>
            <a:ext cx="534514" cy="544133"/>
          </a:xfrm>
          <a:prstGeom prst="rect">
            <a:avLst/>
          </a:prstGeom>
        </p:spPr>
      </p:pic>
      <p:pic>
        <p:nvPicPr>
          <p:cNvPr id="10" name="Picture 9">
            <a:extLst>
              <a:ext uri="{FF2B5EF4-FFF2-40B4-BE49-F238E27FC236}">
                <a16:creationId xmlns:a16="http://schemas.microsoft.com/office/drawing/2014/main" xmlns="" id="{D81AA861-F8EC-B146-8290-1CF0A7323C3B}"/>
              </a:ext>
            </a:extLst>
          </p:cNvPr>
          <p:cNvPicPr>
            <a:picLocks noChangeAspect="1"/>
          </p:cNvPicPr>
          <p:nvPr/>
        </p:nvPicPr>
        <p:blipFill>
          <a:blip r:embed="rId3"/>
          <a:stretch>
            <a:fillRect/>
          </a:stretch>
        </p:blipFill>
        <p:spPr>
          <a:xfrm>
            <a:off x="5792231" y="5869365"/>
            <a:ext cx="534514" cy="544133"/>
          </a:xfrm>
          <a:prstGeom prst="rect">
            <a:avLst/>
          </a:prstGeom>
        </p:spPr>
      </p:pic>
      <p:pic>
        <p:nvPicPr>
          <p:cNvPr id="11" name="Picture 10">
            <a:extLst>
              <a:ext uri="{FF2B5EF4-FFF2-40B4-BE49-F238E27FC236}">
                <a16:creationId xmlns:a16="http://schemas.microsoft.com/office/drawing/2014/main" xmlns="" id="{513A7CC9-F76A-0B4B-BF0B-0DF0F5FE4C7F}"/>
              </a:ext>
            </a:extLst>
          </p:cNvPr>
          <p:cNvPicPr>
            <a:picLocks noChangeAspect="1"/>
          </p:cNvPicPr>
          <p:nvPr/>
        </p:nvPicPr>
        <p:blipFill>
          <a:blip r:embed="rId4"/>
          <a:stretch>
            <a:fillRect/>
          </a:stretch>
        </p:blipFill>
        <p:spPr>
          <a:xfrm>
            <a:off x="7017754" y="4393835"/>
            <a:ext cx="534514" cy="544386"/>
          </a:xfrm>
          <a:prstGeom prst="rect">
            <a:avLst/>
          </a:prstGeom>
        </p:spPr>
      </p:pic>
      <p:pic>
        <p:nvPicPr>
          <p:cNvPr id="12" name="Picture 11">
            <a:extLst>
              <a:ext uri="{FF2B5EF4-FFF2-40B4-BE49-F238E27FC236}">
                <a16:creationId xmlns:a16="http://schemas.microsoft.com/office/drawing/2014/main" xmlns="" id="{022603C0-8DC5-1941-A876-361965FBF100}"/>
              </a:ext>
            </a:extLst>
          </p:cNvPr>
          <p:cNvPicPr>
            <a:picLocks noChangeAspect="1"/>
          </p:cNvPicPr>
          <p:nvPr/>
        </p:nvPicPr>
        <p:blipFill>
          <a:blip r:embed="rId4"/>
          <a:stretch>
            <a:fillRect/>
          </a:stretch>
        </p:blipFill>
        <p:spPr>
          <a:xfrm>
            <a:off x="3501997" y="4703088"/>
            <a:ext cx="534514" cy="544386"/>
          </a:xfrm>
          <a:prstGeom prst="rect">
            <a:avLst/>
          </a:prstGeom>
        </p:spPr>
      </p:pic>
      <p:pic>
        <p:nvPicPr>
          <p:cNvPr id="13" name="Picture 12">
            <a:extLst>
              <a:ext uri="{FF2B5EF4-FFF2-40B4-BE49-F238E27FC236}">
                <a16:creationId xmlns:a16="http://schemas.microsoft.com/office/drawing/2014/main" xmlns="" id="{52E7EE4F-0464-FA4F-BD81-869E1AA3EC32}"/>
              </a:ext>
            </a:extLst>
          </p:cNvPr>
          <p:cNvPicPr>
            <a:picLocks noChangeAspect="1"/>
          </p:cNvPicPr>
          <p:nvPr/>
        </p:nvPicPr>
        <p:blipFill>
          <a:blip r:embed="rId4"/>
          <a:stretch>
            <a:fillRect/>
          </a:stretch>
        </p:blipFill>
        <p:spPr>
          <a:xfrm>
            <a:off x="5828743" y="5067413"/>
            <a:ext cx="534514" cy="544386"/>
          </a:xfrm>
          <a:prstGeom prst="rect">
            <a:avLst/>
          </a:prstGeom>
        </p:spPr>
      </p:pic>
      <p:pic>
        <p:nvPicPr>
          <p:cNvPr id="14" name="Picture 13">
            <a:extLst>
              <a:ext uri="{FF2B5EF4-FFF2-40B4-BE49-F238E27FC236}">
                <a16:creationId xmlns:a16="http://schemas.microsoft.com/office/drawing/2014/main" xmlns="" id="{676548F9-92EB-B648-B571-DD534D14F54D}"/>
              </a:ext>
            </a:extLst>
          </p:cNvPr>
          <p:cNvPicPr>
            <a:picLocks noChangeAspect="1"/>
          </p:cNvPicPr>
          <p:nvPr/>
        </p:nvPicPr>
        <p:blipFill>
          <a:blip r:embed="rId4"/>
          <a:stretch>
            <a:fillRect/>
          </a:stretch>
        </p:blipFill>
        <p:spPr>
          <a:xfrm>
            <a:off x="10522954" y="5067413"/>
            <a:ext cx="534514" cy="544386"/>
          </a:xfrm>
          <a:prstGeom prst="rect">
            <a:avLst/>
          </a:prstGeom>
        </p:spPr>
      </p:pic>
    </p:spTree>
    <p:extLst>
      <p:ext uri="{BB962C8B-B14F-4D97-AF65-F5344CB8AC3E}">
        <p14:creationId xmlns:p14="http://schemas.microsoft.com/office/powerpoint/2010/main" val="159364970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a:t>To be able to multiply numbers with up to three decimal places by 10, 100 and 1,000</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Do you agree?</a:t>
            </a:r>
          </a:p>
          <a:p>
            <a:pPr marL="0" indent="0">
              <a:buClr>
                <a:srgbClr val="23D160"/>
              </a:buClr>
              <a:buSzPct val="85000"/>
              <a:buNone/>
            </a:pPr>
            <a:r>
              <a:rPr lang="en-GB" sz="2200" dirty="0">
                <a:solidFill>
                  <a:srgbClr val="3273DC"/>
                </a:solidFill>
              </a:rPr>
              <a:t>Explain your answer. </a:t>
            </a:r>
          </a:p>
        </p:txBody>
      </p:sp>
      <p:pic>
        <p:nvPicPr>
          <p:cNvPr id="42" name="Picture 41">
            <a:extLst>
              <a:ext uri="{FF2B5EF4-FFF2-40B4-BE49-F238E27FC236}">
                <a16:creationId xmlns:a16="http://schemas.microsoft.com/office/drawing/2014/main" xmlns=""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a16="http://schemas.microsoft.com/office/drawing/2014/main" xmlns=""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p:sp>
        <p:nvSpPr>
          <p:cNvPr id="44" name="Rectangle 43">
            <a:extLst>
              <a:ext uri="{FF2B5EF4-FFF2-40B4-BE49-F238E27FC236}">
                <a16:creationId xmlns:a16="http://schemas.microsoft.com/office/drawing/2014/main" xmlns="" id="{81702E8E-89C0-5241-8AF1-8E4334AE5D89}"/>
              </a:ext>
            </a:extLst>
          </p:cNvPr>
          <p:cNvSpPr/>
          <p:nvPr/>
        </p:nvSpPr>
        <p:spPr>
          <a:xfrm>
            <a:off x="2671448" y="2552443"/>
            <a:ext cx="3052615" cy="1323439"/>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When I multiplied 4.03 by 100, I added two zeros… </a:t>
            </a:r>
            <a:br>
              <a:rPr lang="en-GB" sz="2000" dirty="0">
                <a:solidFill>
                  <a:srgbClr val="3273DC"/>
                </a:solidFill>
                <a:latin typeface="OpenDyslexicAlta" pitchFamily="2" charset="77"/>
              </a:rPr>
            </a:br>
            <a:r>
              <a:rPr lang="en-GB" sz="2000" dirty="0">
                <a:solidFill>
                  <a:srgbClr val="3273DC"/>
                </a:solidFill>
                <a:latin typeface="OpenDyslexicAlta" pitchFamily="2" charset="77"/>
              </a:rPr>
              <a:t>4.03 x 100 = 4.0300</a:t>
            </a:r>
          </a:p>
        </p:txBody>
      </p:sp>
    </p:spTree>
    <p:extLst>
      <p:ext uri="{BB962C8B-B14F-4D97-AF65-F5344CB8AC3E}">
        <p14:creationId xmlns:p14="http://schemas.microsoft.com/office/powerpoint/2010/main" val="271003083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a:t>To be able to multiply numbers with up to three decimal places by 10, 100 and 1,000</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4"/>
            <a:ext cx="10515600" cy="5032375"/>
          </a:xfrm>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FF3860"/>
                </a:solidFill>
              </a:rPr>
              <a:t>Astrobee’s statement is false. It is better to think of moving digits left across columns when multiplying by 10, 100 and 1,000.  If Astrobee had used this method the decimal point would have been in the correct place, as 4.03 x 100 = 403, not 4.0300!</a:t>
            </a:r>
          </a:p>
        </p:txBody>
      </p:sp>
      <p:pic>
        <p:nvPicPr>
          <p:cNvPr id="42" name="Picture 41">
            <a:extLst>
              <a:ext uri="{FF2B5EF4-FFF2-40B4-BE49-F238E27FC236}">
                <a16:creationId xmlns:a16="http://schemas.microsoft.com/office/drawing/2014/main" xmlns=""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a16="http://schemas.microsoft.com/office/drawing/2014/main" xmlns=""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p:sp>
        <p:nvSpPr>
          <p:cNvPr id="44" name="Rectangle 43">
            <a:extLst>
              <a:ext uri="{FF2B5EF4-FFF2-40B4-BE49-F238E27FC236}">
                <a16:creationId xmlns:a16="http://schemas.microsoft.com/office/drawing/2014/main" xmlns="" id="{81702E8E-89C0-5241-8AF1-8E4334AE5D89}"/>
              </a:ext>
            </a:extLst>
          </p:cNvPr>
          <p:cNvSpPr/>
          <p:nvPr/>
        </p:nvSpPr>
        <p:spPr>
          <a:xfrm>
            <a:off x="2671448" y="2552443"/>
            <a:ext cx="3052615" cy="1323439"/>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When I multiplied 4.03 by 100, I added two zeros… </a:t>
            </a:r>
            <a:br>
              <a:rPr lang="en-GB" sz="2000" dirty="0">
                <a:solidFill>
                  <a:srgbClr val="3273DC"/>
                </a:solidFill>
                <a:latin typeface="OpenDyslexicAlta" pitchFamily="2" charset="77"/>
              </a:rPr>
            </a:br>
            <a:r>
              <a:rPr lang="en-GB" sz="2000" dirty="0">
                <a:solidFill>
                  <a:srgbClr val="3273DC"/>
                </a:solidFill>
                <a:latin typeface="OpenDyslexicAlta" pitchFamily="2" charset="77"/>
              </a:rPr>
              <a:t>4.03 x 100 = 4.0300</a:t>
            </a:r>
          </a:p>
        </p:txBody>
      </p:sp>
    </p:spTree>
    <p:extLst>
      <p:ext uri="{BB962C8B-B14F-4D97-AF65-F5344CB8AC3E}">
        <p14:creationId xmlns:p14="http://schemas.microsoft.com/office/powerpoint/2010/main" val="261854583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to support my understanding of multiplying numbers with up to three decimal places by 10, 100 and 1,000</a:t>
            </a:r>
          </a:p>
          <a:p>
            <a:pPr>
              <a:buClr>
                <a:srgbClr val="23D160"/>
              </a:buClr>
              <a:buSzPct val="85000"/>
              <a:buFont typeface="Wingdings" pitchFamily="2" charset="2"/>
              <a:buChar char="ü"/>
            </a:pPr>
            <a:r>
              <a:rPr lang="en-GB" sz="2200" dirty="0"/>
              <a:t>I can explain my reasoning when using mathematical equipment to support my understanding of multiplying numbers with up to three decimal places by 10, 100 and 1,000</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6 - Spring Block 1 – Decimals - Lesson 2 – To be able to multiply numbers with up to three decimal places by 10, 100 and 1,000</a:t>
            </a:r>
          </a:p>
        </p:txBody>
      </p:sp>
    </p:spTree>
    <p:extLst>
      <p:ext uri="{BB962C8B-B14F-4D97-AF65-F5344CB8AC3E}">
        <p14:creationId xmlns:p14="http://schemas.microsoft.com/office/powerpoint/2010/main" val="3826332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601353376"/>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8102094" y="3429000"/>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7543622" y="3438828"/>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6991260" y="3438828"/>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143A798D-D55D-DD40-852A-E9F1709CD4BA}"/>
              </a:ext>
            </a:extLst>
          </p:cNvPr>
          <p:cNvPicPr>
            <a:picLocks noChangeAspect="1"/>
          </p:cNvPicPr>
          <p:nvPr/>
        </p:nvPicPr>
        <p:blipFill>
          <a:blip r:embed="rId3"/>
          <a:stretch>
            <a:fillRect/>
          </a:stretch>
        </p:blipFill>
        <p:spPr>
          <a:xfrm>
            <a:off x="8136651" y="4268067"/>
            <a:ext cx="353637" cy="360000"/>
          </a:xfrm>
          <a:prstGeom prst="rect">
            <a:avLst/>
          </a:prstGeom>
        </p:spPr>
      </p:pic>
      <p:pic>
        <p:nvPicPr>
          <p:cNvPr id="18" name="Picture 17">
            <a:extLst>
              <a:ext uri="{FF2B5EF4-FFF2-40B4-BE49-F238E27FC236}">
                <a16:creationId xmlns:a16="http://schemas.microsoft.com/office/drawing/2014/main" xmlns="" id="{AC4C8E42-6448-9F4A-AB4F-44BD1981BE63}"/>
              </a:ext>
            </a:extLst>
          </p:cNvPr>
          <p:cNvPicPr>
            <a:picLocks noChangeAspect="1"/>
          </p:cNvPicPr>
          <p:nvPr/>
        </p:nvPicPr>
        <p:blipFill>
          <a:blip r:embed="rId3"/>
          <a:stretch>
            <a:fillRect/>
          </a:stretch>
        </p:blipFill>
        <p:spPr>
          <a:xfrm>
            <a:off x="7578179" y="4277895"/>
            <a:ext cx="353637" cy="360000"/>
          </a:xfrm>
          <a:prstGeom prst="rect">
            <a:avLst/>
          </a:prstGeom>
        </p:spPr>
      </p:pic>
      <p:pic>
        <p:nvPicPr>
          <p:cNvPr id="19" name="Picture 18">
            <a:extLst>
              <a:ext uri="{FF2B5EF4-FFF2-40B4-BE49-F238E27FC236}">
                <a16:creationId xmlns:a16="http://schemas.microsoft.com/office/drawing/2014/main" xmlns="" id="{A038A227-A0CD-EE4E-A24E-6095D2C314BE}"/>
              </a:ext>
            </a:extLst>
          </p:cNvPr>
          <p:cNvPicPr>
            <a:picLocks noChangeAspect="1"/>
          </p:cNvPicPr>
          <p:nvPr/>
        </p:nvPicPr>
        <p:blipFill>
          <a:blip r:embed="rId3"/>
          <a:stretch>
            <a:fillRect/>
          </a:stretch>
        </p:blipFill>
        <p:spPr>
          <a:xfrm>
            <a:off x="7025817" y="4277895"/>
            <a:ext cx="353637" cy="360000"/>
          </a:xfrm>
          <a:prstGeom prst="rect">
            <a:avLst/>
          </a:prstGeom>
        </p:spPr>
      </p:pic>
      <p:pic>
        <p:nvPicPr>
          <p:cNvPr id="22" name="Picture 21">
            <a:extLst>
              <a:ext uri="{FF2B5EF4-FFF2-40B4-BE49-F238E27FC236}">
                <a16:creationId xmlns:a16="http://schemas.microsoft.com/office/drawing/2014/main" xmlns="" id="{7FEB67B9-B0E3-9A43-A4F6-7034334C9835}"/>
              </a:ext>
            </a:extLst>
          </p:cNvPr>
          <p:cNvPicPr>
            <a:picLocks noChangeAspect="1"/>
          </p:cNvPicPr>
          <p:nvPr/>
        </p:nvPicPr>
        <p:blipFill>
          <a:blip r:embed="rId3"/>
          <a:stretch>
            <a:fillRect/>
          </a:stretch>
        </p:blipFill>
        <p:spPr>
          <a:xfrm>
            <a:off x="6187133" y="4268067"/>
            <a:ext cx="353637" cy="360000"/>
          </a:xfrm>
          <a:prstGeom prst="rect">
            <a:avLst/>
          </a:prstGeom>
        </p:spPr>
      </p:pic>
      <p:pic>
        <p:nvPicPr>
          <p:cNvPr id="23" name="Picture 22">
            <a:extLst>
              <a:ext uri="{FF2B5EF4-FFF2-40B4-BE49-F238E27FC236}">
                <a16:creationId xmlns:a16="http://schemas.microsoft.com/office/drawing/2014/main" xmlns="" id="{6078768E-0BC4-1244-AE93-E5603D5D94A8}"/>
              </a:ext>
            </a:extLst>
          </p:cNvPr>
          <p:cNvPicPr>
            <a:picLocks noChangeAspect="1"/>
          </p:cNvPicPr>
          <p:nvPr/>
        </p:nvPicPr>
        <p:blipFill>
          <a:blip r:embed="rId3"/>
          <a:stretch>
            <a:fillRect/>
          </a:stretch>
        </p:blipFill>
        <p:spPr>
          <a:xfrm>
            <a:off x="5639199" y="4274500"/>
            <a:ext cx="353637" cy="360000"/>
          </a:xfrm>
          <a:prstGeom prst="rect">
            <a:avLst/>
          </a:prstGeom>
        </p:spPr>
      </p:pic>
    </p:spTree>
    <p:extLst>
      <p:ext uri="{BB962C8B-B14F-4D97-AF65-F5344CB8AC3E}">
        <p14:creationId xmlns:p14="http://schemas.microsoft.com/office/powerpoint/2010/main" val="848463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par>
                                <p:cTn id="8" presetID="9"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dissolv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500"/>
                                        <p:tgtEl>
                                          <p:spTgt spid="17"/>
                                        </p:tgtEl>
                                      </p:cBhvr>
                                    </p:animEffect>
                                  </p:childTnLst>
                                </p:cTn>
                              </p:par>
                              <p:par>
                                <p:cTn id="16" presetID="9"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par>
                                <p:cTn id="19" presetID="9"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dissolv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5E-6 -1.11111E-6 L -0.14532 0.00741 " pathEditMode="relative" rAng="0" ptsTypes="AA">
                                      <p:cBhvr>
                                        <p:cTn id="25" dur="2000" fill="hold"/>
                                        <p:tgtEl>
                                          <p:spTgt spid="22"/>
                                        </p:tgtEl>
                                        <p:attrNameLst>
                                          <p:attrName>ppt_x</p:attrName>
                                          <p:attrName>ppt_y</p:attrName>
                                        </p:attrNameLst>
                                      </p:cBhvr>
                                      <p:rCtr x="-7266" y="370"/>
                                    </p:animMotion>
                                  </p:childTnLst>
                                </p:cTn>
                              </p:par>
                              <p:par>
                                <p:cTn id="26" presetID="0" presetClass="path" presetSubtype="0" accel="50000" decel="50000" fill="hold" nodeType="withEffect">
                                  <p:stCondLst>
                                    <p:cond delay="0"/>
                                  </p:stCondLst>
                                  <p:childTnLst>
                                    <p:animMotion origin="layout" path="M -3.125E-6 2.96296E-6 L -0.14531 0.00648 " pathEditMode="relative" rAng="0" ptsTypes="AA">
                                      <p:cBhvr>
                                        <p:cTn id="27" dur="2000" fill="hold"/>
                                        <p:tgtEl>
                                          <p:spTgt spid="23"/>
                                        </p:tgtEl>
                                        <p:attrNameLst>
                                          <p:attrName>ppt_x</p:attrName>
                                          <p:attrName>ppt_y</p:attrName>
                                        </p:attrNameLst>
                                      </p:cBhvr>
                                      <p:rCtr x="-7266" y="324"/>
                                    </p:animMotion>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4.79167E-6 1.11022E-16 L -0.13998 0.00208 " pathEditMode="relative" rAng="0" ptsTypes="AA">
                                      <p:cBhvr>
                                        <p:cTn id="31" dur="2000" fill="hold"/>
                                        <p:tgtEl>
                                          <p:spTgt spid="19"/>
                                        </p:tgtEl>
                                        <p:attrNameLst>
                                          <p:attrName>ppt_x</p:attrName>
                                          <p:attrName>ppt_y</p:attrName>
                                        </p:attrNameLst>
                                      </p:cBhvr>
                                      <p:rCtr x="-7005" y="93"/>
                                    </p:animMotion>
                                  </p:childTnLst>
                                </p:cTn>
                              </p:par>
                              <p:par>
                                <p:cTn id="32" presetID="0" presetClass="path" presetSubtype="0" accel="50000" decel="50000" fill="hold" nodeType="withEffect">
                                  <p:stCondLst>
                                    <p:cond delay="0"/>
                                  </p:stCondLst>
                                  <p:childTnLst>
                                    <p:animMotion origin="layout" path="M 2.29167E-6 1.11022E-16 L -0.15911 -0.00047 " pathEditMode="relative" rAng="0" ptsTypes="AA">
                                      <p:cBhvr>
                                        <p:cTn id="33" dur="2000" fill="hold"/>
                                        <p:tgtEl>
                                          <p:spTgt spid="18"/>
                                        </p:tgtEl>
                                        <p:attrNameLst>
                                          <p:attrName>ppt_x</p:attrName>
                                          <p:attrName>ppt_y</p:attrName>
                                        </p:attrNameLst>
                                      </p:cBhvr>
                                      <p:rCtr x="-7174" y="93"/>
                                    </p:animMotion>
                                  </p:childTnLst>
                                </p:cTn>
                              </p:par>
                              <p:par>
                                <p:cTn id="34" presetID="0" presetClass="path" presetSubtype="0" accel="50000" decel="50000" fill="hold" nodeType="withEffect">
                                  <p:stCondLst>
                                    <p:cond delay="0"/>
                                  </p:stCondLst>
                                  <p:childTnLst>
                                    <p:animMotion origin="layout" path="M -8.33333E-7 -1.11111E-6 L -0.15989 -1.11111E-6 " pathEditMode="relative" rAng="0" ptsTypes="AA">
                                      <p:cBhvr>
                                        <p:cTn id="35" dur="2000" fill="hold"/>
                                        <p:tgtEl>
                                          <p:spTgt spid="17"/>
                                        </p:tgtEl>
                                        <p:attrNameLst>
                                          <p:attrName>ppt_x</p:attrName>
                                          <p:attrName>ppt_y</p:attrName>
                                        </p:attrNameLst>
                                      </p:cBhvr>
                                      <p:rCtr x="-799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 </a:t>
            </a:r>
            <a:r>
              <a:rPr lang="en-GB" sz="2200" dirty="0">
                <a:solidFill>
                  <a:srgbClr val="FF3860"/>
                </a:solidFill>
              </a:rPr>
              <a:t>2.3 x 10 = 23</a:t>
            </a:r>
            <a:r>
              <a:rPr lang="en-GB" sz="2200" dirty="0"/>
              <a: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707759593"/>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8102094" y="3429000"/>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7543622" y="3438828"/>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6991260" y="3438828"/>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2531B5D3-6DCF-2744-A195-34859B9C46C3}"/>
              </a:ext>
            </a:extLst>
          </p:cNvPr>
          <p:cNvPicPr>
            <a:picLocks noChangeAspect="1"/>
          </p:cNvPicPr>
          <p:nvPr/>
        </p:nvPicPr>
        <p:blipFill>
          <a:blip r:embed="rId3"/>
          <a:stretch>
            <a:fillRect/>
          </a:stretch>
        </p:blipFill>
        <p:spPr>
          <a:xfrm>
            <a:off x="6496276" y="4274500"/>
            <a:ext cx="353637" cy="360000"/>
          </a:xfrm>
          <a:prstGeom prst="rect">
            <a:avLst/>
          </a:prstGeom>
        </p:spPr>
      </p:pic>
      <p:pic>
        <p:nvPicPr>
          <p:cNvPr id="18" name="Picture 17">
            <a:extLst>
              <a:ext uri="{FF2B5EF4-FFF2-40B4-BE49-F238E27FC236}">
                <a16:creationId xmlns:a16="http://schemas.microsoft.com/office/drawing/2014/main" xmlns="" id="{0B31F559-A1C7-CF48-A80D-D730DE1B2200}"/>
              </a:ext>
            </a:extLst>
          </p:cNvPr>
          <p:cNvPicPr>
            <a:picLocks noChangeAspect="1"/>
          </p:cNvPicPr>
          <p:nvPr/>
        </p:nvPicPr>
        <p:blipFill>
          <a:blip r:embed="rId3"/>
          <a:stretch>
            <a:fillRect/>
          </a:stretch>
        </p:blipFill>
        <p:spPr>
          <a:xfrm>
            <a:off x="5937804" y="4284328"/>
            <a:ext cx="353637" cy="360000"/>
          </a:xfrm>
          <a:prstGeom prst="rect">
            <a:avLst/>
          </a:prstGeom>
        </p:spPr>
      </p:pic>
      <p:pic>
        <p:nvPicPr>
          <p:cNvPr id="19" name="Picture 18">
            <a:extLst>
              <a:ext uri="{FF2B5EF4-FFF2-40B4-BE49-F238E27FC236}">
                <a16:creationId xmlns:a16="http://schemas.microsoft.com/office/drawing/2014/main" xmlns="" id="{73C72B7C-B1D1-1F48-8C84-97BC3F8E43AB}"/>
              </a:ext>
            </a:extLst>
          </p:cNvPr>
          <p:cNvPicPr>
            <a:picLocks noChangeAspect="1"/>
          </p:cNvPicPr>
          <p:nvPr/>
        </p:nvPicPr>
        <p:blipFill>
          <a:blip r:embed="rId3"/>
          <a:stretch>
            <a:fillRect/>
          </a:stretch>
        </p:blipFill>
        <p:spPr>
          <a:xfrm>
            <a:off x="5385442" y="4284328"/>
            <a:ext cx="353637" cy="360000"/>
          </a:xfrm>
          <a:prstGeom prst="rect">
            <a:avLst/>
          </a:prstGeom>
        </p:spPr>
      </p:pic>
      <p:pic>
        <p:nvPicPr>
          <p:cNvPr id="22" name="Picture 21">
            <a:extLst>
              <a:ext uri="{FF2B5EF4-FFF2-40B4-BE49-F238E27FC236}">
                <a16:creationId xmlns:a16="http://schemas.microsoft.com/office/drawing/2014/main" xmlns="" id="{A9FB50F9-B86A-AF4B-8D63-0F37169385D7}"/>
              </a:ext>
            </a:extLst>
          </p:cNvPr>
          <p:cNvPicPr>
            <a:picLocks noChangeAspect="1"/>
          </p:cNvPicPr>
          <p:nvPr/>
        </p:nvPicPr>
        <p:blipFill>
          <a:blip r:embed="rId3"/>
          <a:stretch>
            <a:fillRect/>
          </a:stretch>
        </p:blipFill>
        <p:spPr>
          <a:xfrm>
            <a:off x="4546758" y="4274500"/>
            <a:ext cx="353637" cy="360000"/>
          </a:xfrm>
          <a:prstGeom prst="rect">
            <a:avLst/>
          </a:prstGeom>
        </p:spPr>
      </p:pic>
      <p:pic>
        <p:nvPicPr>
          <p:cNvPr id="23" name="Picture 22">
            <a:extLst>
              <a:ext uri="{FF2B5EF4-FFF2-40B4-BE49-F238E27FC236}">
                <a16:creationId xmlns:a16="http://schemas.microsoft.com/office/drawing/2014/main" xmlns="" id="{8DDA1A3F-3D53-4E4E-9193-00ED2D2879B6}"/>
              </a:ext>
            </a:extLst>
          </p:cNvPr>
          <p:cNvPicPr>
            <a:picLocks noChangeAspect="1"/>
          </p:cNvPicPr>
          <p:nvPr/>
        </p:nvPicPr>
        <p:blipFill>
          <a:blip r:embed="rId3"/>
          <a:stretch>
            <a:fillRect/>
          </a:stretch>
        </p:blipFill>
        <p:spPr>
          <a:xfrm>
            <a:off x="3998824" y="4280933"/>
            <a:ext cx="353637" cy="360000"/>
          </a:xfrm>
          <a:prstGeom prst="rect">
            <a:avLst/>
          </a:prstGeom>
        </p:spPr>
      </p:pic>
    </p:spTree>
    <p:extLst>
      <p:ext uri="{BB962C8B-B14F-4D97-AF65-F5344CB8AC3E}">
        <p14:creationId xmlns:p14="http://schemas.microsoft.com/office/powerpoint/2010/main" val="787589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numbers with up to three decimal places by 10, 100 and 1,000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What would its value be if it were multiplied by 100?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graphicFrame>
        <p:nvGraphicFramePr>
          <p:cNvPr id="20" name="Table 19">
            <a:extLst>
              <a:ext uri="{FF2B5EF4-FFF2-40B4-BE49-F238E27FC236}">
                <a16:creationId xmlns:a16="http://schemas.microsoft.com/office/drawing/2014/main" xmlns="" id="{2E05ED52-9DF8-604E-891E-8930ADF7153A}"/>
              </a:ext>
            </a:extLst>
          </p:cNvPr>
          <p:cNvGraphicFramePr>
            <a:graphicFrameLocks noGrp="1"/>
          </p:cNvGraphicFramePr>
          <p:nvPr>
            <p:extLst>
              <p:ext uri="{D42A27DB-BD31-4B8C-83A1-F6EECF244321}">
                <p14:modId xmlns:p14="http://schemas.microsoft.com/office/powerpoint/2010/main" val="2333838155"/>
              </p:ext>
            </p:extLst>
          </p:nvPr>
        </p:nvGraphicFramePr>
        <p:xfrm>
          <a:off x="241783" y="2846923"/>
          <a:ext cx="11688418" cy="2016760"/>
        </p:xfrm>
        <a:graphic>
          <a:graphicData uri="http://schemas.openxmlformats.org/drawingml/2006/table">
            <a:tbl>
              <a:tblPr firstRow="1" bandRow="1">
                <a:tableStyleId>{5940675A-B579-460E-94D1-54222C63F5DA}</a:tableStyleId>
              </a:tblPr>
              <a:tblGrid>
                <a:gridCol w="1669774">
                  <a:extLst>
                    <a:ext uri="{9D8B030D-6E8A-4147-A177-3AD203B41FA5}">
                      <a16:colId xmlns:a16="http://schemas.microsoft.com/office/drawing/2014/main" xmlns="" val="2959500886"/>
                    </a:ext>
                  </a:extLst>
                </a:gridCol>
                <a:gridCol w="1669774">
                  <a:extLst>
                    <a:ext uri="{9D8B030D-6E8A-4147-A177-3AD203B41FA5}">
                      <a16:colId xmlns:a16="http://schemas.microsoft.com/office/drawing/2014/main" xmlns="" val="3348477871"/>
                    </a:ext>
                  </a:extLst>
                </a:gridCol>
                <a:gridCol w="1669774">
                  <a:extLst>
                    <a:ext uri="{9D8B030D-6E8A-4147-A177-3AD203B41FA5}">
                      <a16:colId xmlns:a16="http://schemas.microsoft.com/office/drawing/2014/main" xmlns="" val="4294067288"/>
                    </a:ext>
                  </a:extLst>
                </a:gridCol>
                <a:gridCol w="1669774">
                  <a:extLst>
                    <a:ext uri="{9D8B030D-6E8A-4147-A177-3AD203B41FA5}">
                      <a16:colId xmlns:a16="http://schemas.microsoft.com/office/drawing/2014/main" xmlns="" val="373652515"/>
                    </a:ext>
                  </a:extLst>
                </a:gridCol>
                <a:gridCol w="1669774">
                  <a:extLst>
                    <a:ext uri="{9D8B030D-6E8A-4147-A177-3AD203B41FA5}">
                      <a16:colId xmlns:a16="http://schemas.microsoft.com/office/drawing/2014/main" xmlns="" val="3303212019"/>
                    </a:ext>
                  </a:extLst>
                </a:gridCol>
                <a:gridCol w="1669774">
                  <a:extLst>
                    <a:ext uri="{9D8B030D-6E8A-4147-A177-3AD203B41FA5}">
                      <a16:colId xmlns:a16="http://schemas.microsoft.com/office/drawing/2014/main" xmlns="" val="3692987311"/>
                    </a:ext>
                  </a:extLst>
                </a:gridCol>
                <a:gridCol w="1669774">
                  <a:extLst>
                    <a:ext uri="{9D8B030D-6E8A-4147-A177-3AD203B41FA5}">
                      <a16:colId xmlns:a16="http://schemas.microsoft.com/office/drawing/2014/main" xmlns="" val="1748456636"/>
                    </a:ext>
                  </a:extLst>
                </a:gridCol>
              </a:tblGrid>
              <a:tr h="370840">
                <a:tc>
                  <a:txBody>
                    <a:bodyPr/>
                    <a:lstStyle/>
                    <a:p>
                      <a:pPr algn="ctr"/>
                      <a:r>
                        <a:rPr lang="en-US" sz="1600" dirty="0">
                          <a:latin typeface="OpenDyslexic" pitchFamily="2" charset="77"/>
                        </a:rPr>
                        <a:t>thousands</a:t>
                      </a:r>
                    </a:p>
                  </a:txBody>
                  <a:tcPr>
                    <a:solidFill>
                      <a:srgbClr val="FF3860"/>
                    </a:solidFill>
                  </a:tcPr>
                </a:tc>
                <a:tc>
                  <a:txBody>
                    <a:bodyPr/>
                    <a:lstStyle/>
                    <a:p>
                      <a:pPr algn="ctr"/>
                      <a:r>
                        <a:rPr lang="en-US" sz="1600" dirty="0">
                          <a:latin typeface="OpenDyslexic" pitchFamily="2" charset="77"/>
                        </a:rPr>
                        <a:t>hundreds</a:t>
                      </a:r>
                    </a:p>
                  </a:txBody>
                  <a:tcPr>
                    <a:solidFill>
                      <a:srgbClr val="EB9E30"/>
                    </a:solidFill>
                  </a:tcPr>
                </a:tc>
                <a:tc>
                  <a:txBody>
                    <a:bodyPr/>
                    <a:lstStyle/>
                    <a:p>
                      <a:pPr algn="ctr"/>
                      <a:r>
                        <a:rPr lang="en-US" sz="1600" dirty="0">
                          <a:latin typeface="OpenDyslexic" pitchFamily="2" charset="77"/>
                        </a:rPr>
                        <a:t>tens</a:t>
                      </a:r>
                    </a:p>
                  </a:txBody>
                  <a:tcPr>
                    <a:solidFill>
                      <a:srgbClr val="FFDD57"/>
                    </a:solidFill>
                  </a:tcPr>
                </a:tc>
                <a:tc>
                  <a:txBody>
                    <a:bodyPr/>
                    <a:lstStyle/>
                    <a:p>
                      <a:pPr algn="ctr"/>
                      <a:r>
                        <a:rPr lang="en-US" sz="1600" dirty="0">
                          <a:latin typeface="OpenDyslexic" pitchFamily="2" charset="77"/>
                        </a:rPr>
                        <a:t>ones</a:t>
                      </a:r>
                    </a:p>
                  </a:txBody>
                  <a:tcPr>
                    <a:solidFill>
                      <a:srgbClr val="23D160"/>
                    </a:solidFill>
                  </a:tcPr>
                </a:tc>
                <a:tc>
                  <a:txBody>
                    <a:bodyPr/>
                    <a:lstStyle/>
                    <a:p>
                      <a:pPr algn="ctr"/>
                      <a:r>
                        <a:rPr lang="en-US" sz="1600" dirty="0">
                          <a:solidFill>
                            <a:schemeClr val="bg1"/>
                          </a:solidFill>
                          <a:latin typeface="OpenDyslexic" pitchFamily="2" charset="77"/>
                        </a:rPr>
                        <a:t>tenths</a:t>
                      </a:r>
                    </a:p>
                  </a:txBody>
                  <a:tcPr>
                    <a:solidFill>
                      <a:srgbClr val="3273DC"/>
                    </a:solidFill>
                  </a:tcPr>
                </a:tc>
                <a:tc>
                  <a:txBody>
                    <a:bodyPr/>
                    <a:lstStyle/>
                    <a:p>
                      <a:pPr algn="ctr"/>
                      <a:r>
                        <a:rPr lang="en-US" sz="1600" dirty="0">
                          <a:solidFill>
                            <a:schemeClr val="bg1"/>
                          </a:solidFill>
                          <a:latin typeface="OpenDyslexic" pitchFamily="2" charset="77"/>
                        </a:rPr>
                        <a:t>hundredths</a:t>
                      </a:r>
                    </a:p>
                  </a:txBody>
                  <a:tcPr>
                    <a:solidFill>
                      <a:srgbClr val="7957D5"/>
                    </a:solidFill>
                  </a:tcPr>
                </a:tc>
                <a:tc>
                  <a:txBody>
                    <a:bodyPr/>
                    <a:lstStyle/>
                    <a:p>
                      <a:pPr algn="ctr"/>
                      <a:r>
                        <a:rPr lang="en-US" sz="1600" dirty="0">
                          <a:solidFill>
                            <a:schemeClr val="bg1"/>
                          </a:solidFill>
                          <a:latin typeface="OpenDyslexic" pitchFamily="2" charset="77"/>
                        </a:rPr>
                        <a:t>thousandths</a:t>
                      </a:r>
                    </a:p>
                  </a:txBody>
                  <a:tcPr>
                    <a:solidFill>
                      <a:srgbClr val="F337C7"/>
                    </a:solidFill>
                  </a:tcPr>
                </a:tc>
                <a:extLst>
                  <a:ext uri="{0D108BD9-81ED-4DB2-BD59-A6C34878D82A}">
                    <a16:rowId xmlns:a16="http://schemas.microsoft.com/office/drawing/2014/main" xmlns="" val="957287956"/>
                  </a:ext>
                </a:extLst>
              </a:tr>
              <a:tr h="370840">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extLst>
                  <a:ext uri="{0D108BD9-81ED-4DB2-BD59-A6C34878D82A}">
                    <a16:rowId xmlns:a16="http://schemas.microsoft.com/office/drawing/2014/main" xmlns="" val="988903399"/>
                  </a:ext>
                </a:extLst>
              </a:tr>
              <a:tr h="370840">
                <a:tc>
                  <a:txBody>
                    <a:bodyPr/>
                    <a:lstStyle/>
                    <a:p>
                      <a:endParaRPr lang="en-US" sz="1600" dirty="0"/>
                    </a:p>
                  </a:txBody>
                  <a:tcPr>
                    <a:solidFill>
                      <a:schemeClr val="bg1"/>
                    </a:solidFill>
                  </a:tcPr>
                </a:tc>
                <a:tc>
                  <a:txBody>
                    <a:bodyPr/>
                    <a:lstStyle/>
                    <a:p>
                      <a:endParaRPr lang="en-US" sz="1600" dirty="0"/>
                    </a:p>
                    <a:p>
                      <a:endParaRPr lang="en-US" sz="1600" dirty="0"/>
                    </a:p>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tc>
                  <a:txBody>
                    <a:bodyPr/>
                    <a:lstStyle/>
                    <a:p>
                      <a:endParaRPr lang="en-US" sz="1600" dirty="0"/>
                    </a:p>
                  </a:txBody>
                  <a:tcPr>
                    <a:solidFill>
                      <a:schemeClr val="bg1"/>
                    </a:solidFill>
                  </a:tcPr>
                </a:tc>
                <a:extLst>
                  <a:ext uri="{0D108BD9-81ED-4DB2-BD59-A6C34878D82A}">
                    <a16:rowId xmlns:a16="http://schemas.microsoft.com/office/drawing/2014/main" xmlns="" val="1745063929"/>
                  </a:ext>
                </a:extLst>
              </a:tr>
            </a:tbl>
          </a:graphicData>
        </a:graphic>
      </p:graphicFrame>
      <p:sp>
        <p:nvSpPr>
          <p:cNvPr id="21" name="Oval 20">
            <a:extLst>
              <a:ext uri="{FF2B5EF4-FFF2-40B4-BE49-F238E27FC236}">
                <a16:creationId xmlns:a16="http://schemas.microsoft.com/office/drawing/2014/main" xmlns="" id="{9F4F3FA4-22CB-2044-9B4D-AB004C82904F}"/>
              </a:ext>
            </a:extLst>
          </p:cNvPr>
          <p:cNvSpPr/>
          <p:nvPr/>
        </p:nvSpPr>
        <p:spPr>
          <a:xfrm>
            <a:off x="6849913" y="3040023"/>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xmlns="" id="{F3510E0B-063A-2047-B062-89008556DFED}"/>
              </a:ext>
            </a:extLst>
          </p:cNvPr>
          <p:cNvPicPr>
            <a:picLocks noChangeAspect="1"/>
          </p:cNvPicPr>
          <p:nvPr/>
        </p:nvPicPr>
        <p:blipFill>
          <a:blip r:embed="rId3"/>
          <a:stretch>
            <a:fillRect/>
          </a:stretch>
        </p:blipFill>
        <p:spPr>
          <a:xfrm>
            <a:off x="8102094" y="3429000"/>
            <a:ext cx="353637" cy="360000"/>
          </a:xfrm>
          <a:prstGeom prst="rect">
            <a:avLst/>
          </a:prstGeom>
        </p:spPr>
      </p:pic>
      <p:pic>
        <p:nvPicPr>
          <p:cNvPr id="13" name="Picture 12">
            <a:extLst>
              <a:ext uri="{FF2B5EF4-FFF2-40B4-BE49-F238E27FC236}">
                <a16:creationId xmlns:a16="http://schemas.microsoft.com/office/drawing/2014/main" xmlns="" id="{2BD0A1BE-CF07-1E44-BDC5-11068DD17C39}"/>
              </a:ext>
            </a:extLst>
          </p:cNvPr>
          <p:cNvPicPr>
            <a:picLocks noChangeAspect="1"/>
          </p:cNvPicPr>
          <p:nvPr/>
        </p:nvPicPr>
        <p:blipFill>
          <a:blip r:embed="rId3"/>
          <a:stretch>
            <a:fillRect/>
          </a:stretch>
        </p:blipFill>
        <p:spPr>
          <a:xfrm>
            <a:off x="7543622" y="3438828"/>
            <a:ext cx="353637" cy="360000"/>
          </a:xfrm>
          <a:prstGeom prst="rect">
            <a:avLst/>
          </a:prstGeom>
        </p:spPr>
      </p:pic>
      <p:pic>
        <p:nvPicPr>
          <p:cNvPr id="14" name="Picture 13">
            <a:extLst>
              <a:ext uri="{FF2B5EF4-FFF2-40B4-BE49-F238E27FC236}">
                <a16:creationId xmlns:a16="http://schemas.microsoft.com/office/drawing/2014/main" xmlns="" id="{9A7C819E-B36B-E74A-AAEB-2AF248D04787}"/>
              </a:ext>
            </a:extLst>
          </p:cNvPr>
          <p:cNvPicPr>
            <a:picLocks noChangeAspect="1"/>
          </p:cNvPicPr>
          <p:nvPr/>
        </p:nvPicPr>
        <p:blipFill>
          <a:blip r:embed="rId3"/>
          <a:stretch>
            <a:fillRect/>
          </a:stretch>
        </p:blipFill>
        <p:spPr>
          <a:xfrm>
            <a:off x="6991260" y="3438828"/>
            <a:ext cx="353637" cy="360000"/>
          </a:xfrm>
          <a:prstGeom prst="rect">
            <a:avLst/>
          </a:prstGeom>
        </p:spPr>
      </p:pic>
      <p:pic>
        <p:nvPicPr>
          <p:cNvPr id="15" name="Picture 14">
            <a:extLst>
              <a:ext uri="{FF2B5EF4-FFF2-40B4-BE49-F238E27FC236}">
                <a16:creationId xmlns:a16="http://schemas.microsoft.com/office/drawing/2014/main" xmlns="" id="{6EDC45D1-18AB-364F-9400-DDE2AE9E92BF}"/>
              </a:ext>
            </a:extLst>
          </p:cNvPr>
          <p:cNvPicPr>
            <a:picLocks noChangeAspect="1"/>
          </p:cNvPicPr>
          <p:nvPr/>
        </p:nvPicPr>
        <p:blipFill>
          <a:blip r:embed="rId3"/>
          <a:stretch>
            <a:fillRect/>
          </a:stretch>
        </p:blipFill>
        <p:spPr>
          <a:xfrm>
            <a:off x="6152576" y="3429000"/>
            <a:ext cx="353637" cy="360000"/>
          </a:xfrm>
          <a:prstGeom prst="rect">
            <a:avLst/>
          </a:prstGeom>
        </p:spPr>
      </p:pic>
      <p:pic>
        <p:nvPicPr>
          <p:cNvPr id="16" name="Picture 15">
            <a:extLst>
              <a:ext uri="{FF2B5EF4-FFF2-40B4-BE49-F238E27FC236}">
                <a16:creationId xmlns:a16="http://schemas.microsoft.com/office/drawing/2014/main" xmlns="" id="{8AA5733B-1BAA-0243-9D41-384F4E070464}"/>
              </a:ext>
            </a:extLst>
          </p:cNvPr>
          <p:cNvPicPr>
            <a:picLocks noChangeAspect="1"/>
          </p:cNvPicPr>
          <p:nvPr/>
        </p:nvPicPr>
        <p:blipFill>
          <a:blip r:embed="rId3"/>
          <a:stretch>
            <a:fillRect/>
          </a:stretch>
        </p:blipFill>
        <p:spPr>
          <a:xfrm>
            <a:off x="5604642" y="3435433"/>
            <a:ext cx="353637" cy="360000"/>
          </a:xfrm>
          <a:prstGeom prst="rect">
            <a:avLst/>
          </a:prstGeom>
        </p:spPr>
      </p:pic>
      <p:pic>
        <p:nvPicPr>
          <p:cNvPr id="17" name="Picture 16">
            <a:extLst>
              <a:ext uri="{FF2B5EF4-FFF2-40B4-BE49-F238E27FC236}">
                <a16:creationId xmlns:a16="http://schemas.microsoft.com/office/drawing/2014/main" xmlns="" id="{143A798D-D55D-DD40-852A-E9F1709CD4BA}"/>
              </a:ext>
            </a:extLst>
          </p:cNvPr>
          <p:cNvPicPr>
            <a:picLocks noChangeAspect="1"/>
          </p:cNvPicPr>
          <p:nvPr/>
        </p:nvPicPr>
        <p:blipFill>
          <a:blip r:embed="rId3"/>
          <a:stretch>
            <a:fillRect/>
          </a:stretch>
        </p:blipFill>
        <p:spPr>
          <a:xfrm>
            <a:off x="8136651" y="4268067"/>
            <a:ext cx="353637" cy="360000"/>
          </a:xfrm>
          <a:prstGeom prst="rect">
            <a:avLst/>
          </a:prstGeom>
        </p:spPr>
      </p:pic>
      <p:pic>
        <p:nvPicPr>
          <p:cNvPr id="18" name="Picture 17">
            <a:extLst>
              <a:ext uri="{FF2B5EF4-FFF2-40B4-BE49-F238E27FC236}">
                <a16:creationId xmlns:a16="http://schemas.microsoft.com/office/drawing/2014/main" xmlns="" id="{AC4C8E42-6448-9F4A-AB4F-44BD1981BE63}"/>
              </a:ext>
            </a:extLst>
          </p:cNvPr>
          <p:cNvPicPr>
            <a:picLocks noChangeAspect="1"/>
          </p:cNvPicPr>
          <p:nvPr/>
        </p:nvPicPr>
        <p:blipFill>
          <a:blip r:embed="rId3"/>
          <a:stretch>
            <a:fillRect/>
          </a:stretch>
        </p:blipFill>
        <p:spPr>
          <a:xfrm>
            <a:off x="7578179" y="4277895"/>
            <a:ext cx="353637" cy="360000"/>
          </a:xfrm>
          <a:prstGeom prst="rect">
            <a:avLst/>
          </a:prstGeom>
        </p:spPr>
      </p:pic>
      <p:pic>
        <p:nvPicPr>
          <p:cNvPr id="19" name="Picture 18">
            <a:extLst>
              <a:ext uri="{FF2B5EF4-FFF2-40B4-BE49-F238E27FC236}">
                <a16:creationId xmlns:a16="http://schemas.microsoft.com/office/drawing/2014/main" xmlns="" id="{A038A227-A0CD-EE4E-A24E-6095D2C314BE}"/>
              </a:ext>
            </a:extLst>
          </p:cNvPr>
          <p:cNvPicPr>
            <a:picLocks noChangeAspect="1"/>
          </p:cNvPicPr>
          <p:nvPr/>
        </p:nvPicPr>
        <p:blipFill>
          <a:blip r:embed="rId3"/>
          <a:stretch>
            <a:fillRect/>
          </a:stretch>
        </p:blipFill>
        <p:spPr>
          <a:xfrm>
            <a:off x="7025817" y="4277895"/>
            <a:ext cx="353637" cy="360000"/>
          </a:xfrm>
          <a:prstGeom prst="rect">
            <a:avLst/>
          </a:prstGeom>
        </p:spPr>
      </p:pic>
      <p:pic>
        <p:nvPicPr>
          <p:cNvPr id="22" name="Picture 21">
            <a:extLst>
              <a:ext uri="{FF2B5EF4-FFF2-40B4-BE49-F238E27FC236}">
                <a16:creationId xmlns:a16="http://schemas.microsoft.com/office/drawing/2014/main" xmlns="" id="{7FEB67B9-B0E3-9A43-A4F6-7034334C9835}"/>
              </a:ext>
            </a:extLst>
          </p:cNvPr>
          <p:cNvPicPr>
            <a:picLocks noChangeAspect="1"/>
          </p:cNvPicPr>
          <p:nvPr/>
        </p:nvPicPr>
        <p:blipFill>
          <a:blip r:embed="rId3"/>
          <a:stretch>
            <a:fillRect/>
          </a:stretch>
        </p:blipFill>
        <p:spPr>
          <a:xfrm>
            <a:off x="6187133" y="4268067"/>
            <a:ext cx="353637" cy="360000"/>
          </a:xfrm>
          <a:prstGeom prst="rect">
            <a:avLst/>
          </a:prstGeom>
        </p:spPr>
      </p:pic>
      <p:pic>
        <p:nvPicPr>
          <p:cNvPr id="23" name="Picture 22">
            <a:extLst>
              <a:ext uri="{FF2B5EF4-FFF2-40B4-BE49-F238E27FC236}">
                <a16:creationId xmlns:a16="http://schemas.microsoft.com/office/drawing/2014/main" xmlns="" id="{6078768E-0BC4-1244-AE93-E5603D5D94A8}"/>
              </a:ext>
            </a:extLst>
          </p:cNvPr>
          <p:cNvPicPr>
            <a:picLocks noChangeAspect="1"/>
          </p:cNvPicPr>
          <p:nvPr/>
        </p:nvPicPr>
        <p:blipFill>
          <a:blip r:embed="rId3"/>
          <a:stretch>
            <a:fillRect/>
          </a:stretch>
        </p:blipFill>
        <p:spPr>
          <a:xfrm>
            <a:off x="5639199" y="4274500"/>
            <a:ext cx="353637" cy="360000"/>
          </a:xfrm>
          <a:prstGeom prst="rect">
            <a:avLst/>
          </a:prstGeom>
        </p:spPr>
      </p:pic>
    </p:spTree>
    <p:extLst>
      <p:ext uri="{BB962C8B-B14F-4D97-AF65-F5344CB8AC3E}">
        <p14:creationId xmlns:p14="http://schemas.microsoft.com/office/powerpoint/2010/main" val="281812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par>
                                <p:cTn id="8" presetID="9"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dissolv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500"/>
                                        <p:tgtEl>
                                          <p:spTgt spid="17"/>
                                        </p:tgtEl>
                                      </p:cBhvr>
                                    </p:animEffect>
                                  </p:childTnLst>
                                </p:cTn>
                              </p:par>
                              <p:par>
                                <p:cTn id="16" presetID="9"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par>
                                <p:cTn id="19" presetID="9"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dissolv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5E-6 -1.11111E-6 L -0.26967 0.00347 " pathEditMode="relative" rAng="0" ptsTypes="AA">
                                      <p:cBhvr>
                                        <p:cTn id="25" dur="2000" fill="hold"/>
                                        <p:tgtEl>
                                          <p:spTgt spid="22"/>
                                        </p:tgtEl>
                                        <p:attrNameLst>
                                          <p:attrName>ppt_x</p:attrName>
                                          <p:attrName>ppt_y</p:attrName>
                                        </p:attrNameLst>
                                      </p:cBhvr>
                                      <p:rCtr x="-13490" y="162"/>
                                    </p:animMotion>
                                  </p:childTnLst>
                                </p:cTn>
                              </p:par>
                              <p:par>
                                <p:cTn id="26" presetID="0" presetClass="path" presetSubtype="0" accel="50000" decel="50000" fill="hold" nodeType="withEffect">
                                  <p:stCondLst>
                                    <p:cond delay="0"/>
                                  </p:stCondLst>
                                  <p:childTnLst>
                                    <p:animMotion origin="layout" path="M -3.125E-6 2.96296E-6 L -0.28659 0.00393 " pathEditMode="relative" rAng="0" ptsTypes="AA">
                                      <p:cBhvr>
                                        <p:cTn id="27" dur="2000" fill="hold"/>
                                        <p:tgtEl>
                                          <p:spTgt spid="23"/>
                                        </p:tgtEl>
                                        <p:attrNameLst>
                                          <p:attrName>ppt_x</p:attrName>
                                          <p:attrName>ppt_y</p:attrName>
                                        </p:attrNameLst>
                                      </p:cBhvr>
                                      <p:rCtr x="-14336" y="185"/>
                                    </p:animMotion>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4.79167E-6 1.11022E-16 L -0.27839 0.00162 " pathEditMode="relative" rAng="0" ptsTypes="AA">
                                      <p:cBhvr>
                                        <p:cTn id="31" dur="2000" fill="hold"/>
                                        <p:tgtEl>
                                          <p:spTgt spid="19"/>
                                        </p:tgtEl>
                                        <p:attrNameLst>
                                          <p:attrName>ppt_x</p:attrName>
                                          <p:attrName>ppt_y</p:attrName>
                                        </p:attrNameLst>
                                      </p:cBhvr>
                                      <p:rCtr x="-13919" y="69"/>
                                    </p:animMotion>
                                  </p:childTnLst>
                                </p:cTn>
                              </p:par>
                              <p:par>
                                <p:cTn id="32" presetID="0" presetClass="path" presetSubtype="0" accel="50000" decel="50000" fill="hold" nodeType="withEffect">
                                  <p:stCondLst>
                                    <p:cond delay="0"/>
                                  </p:stCondLst>
                                  <p:childTnLst>
                                    <p:animMotion origin="layout" path="M 2.29167E-6 1.11022E-16 L -0.28672 0.00093 " pathEditMode="relative" rAng="0" ptsTypes="AA">
                                      <p:cBhvr>
                                        <p:cTn id="33" dur="2000" fill="hold"/>
                                        <p:tgtEl>
                                          <p:spTgt spid="18"/>
                                        </p:tgtEl>
                                        <p:attrNameLst>
                                          <p:attrName>ppt_x</p:attrName>
                                          <p:attrName>ppt_y</p:attrName>
                                        </p:attrNameLst>
                                      </p:cBhvr>
                                      <p:rCtr x="-14336" y="46"/>
                                    </p:animMotion>
                                  </p:childTnLst>
                                </p:cTn>
                              </p:par>
                              <p:par>
                                <p:cTn id="34" presetID="0" presetClass="path" presetSubtype="0" accel="50000" decel="50000" fill="hold" nodeType="withEffect">
                                  <p:stCondLst>
                                    <p:cond delay="0"/>
                                  </p:stCondLst>
                                  <p:childTnLst>
                                    <p:animMotion origin="layout" path="M -8.33333E-7 -1.11111E-6 L -0.29167 0.00232 " pathEditMode="relative" rAng="0" ptsTypes="AA">
                                      <p:cBhvr>
                                        <p:cTn id="35" dur="2000" fill="hold"/>
                                        <p:tgtEl>
                                          <p:spTgt spid="17"/>
                                        </p:tgtEl>
                                        <p:attrNameLst>
                                          <p:attrName>ppt_x</p:attrName>
                                          <p:attrName>ppt_y</p:attrName>
                                        </p:attrNameLst>
                                      </p:cBhvr>
                                      <p:rCtr x="-14583" y="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13559</TotalTime>
  <Words>4097</Words>
  <Application>Microsoft Office PowerPoint</Application>
  <PresentationFormat>Custom</PresentationFormat>
  <Paragraphs>1512</Paragraphs>
  <Slides>66</Slides>
  <Notes>63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66</vt:i4>
      </vt:variant>
    </vt:vector>
  </HeadingPairs>
  <TitlesOfParts>
    <vt:vector size="75" baseType="lpstr">
      <vt:lpstr>Arial</vt:lpstr>
      <vt:lpstr>OpenDyslexic</vt:lpstr>
      <vt:lpstr>Wingdings</vt:lpstr>
      <vt:lpstr>Calibri</vt:lpstr>
      <vt:lpstr>Lato Light</vt:lpstr>
      <vt:lpstr>Muli</vt:lpstr>
      <vt:lpstr>OpenDyslexicAlta</vt:lpstr>
      <vt:lpstr>Lato</vt:lpstr>
      <vt:lpstr>Office Theme</vt:lpstr>
      <vt:lpstr>PowerPoint Presentation</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lpstr>To be able to multiply numbers with up to three decimal places by 10, 100 and 1,000</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673</cp:revision>
  <cp:lastPrinted>2019-06-17T16:19:05Z</cp:lastPrinted>
  <dcterms:created xsi:type="dcterms:W3CDTF">2018-08-06T08:16:18Z</dcterms:created>
  <dcterms:modified xsi:type="dcterms:W3CDTF">2020-07-15T11:49:05Z</dcterms:modified>
</cp:coreProperties>
</file>